
<file path=[Content_Types].xml><?xml version="1.0" encoding="utf-8"?>
<Types xmlns="http://schemas.openxmlformats.org/package/2006/content-types">
  <Override PartName="/ppt/slides/slide14.xml" ContentType="application/vnd.openxmlformats-officedocument.presentationml.slide+xml"/>
  <Override PartName="/ppt/slideMasters/slideMaster2.xml" ContentType="application/vnd.openxmlformats-officedocument.presentationml.slideMaster+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slideLayouts/slideLayout14.xml" ContentType="application/vnd.openxmlformats-officedocument.presentationml.slideLayout+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26.xml" ContentType="application/vnd.openxmlformats-officedocument.presentationml.notesSlide+xml"/>
  <Override PartName="/ppt/slides/slide8.xml" ContentType="application/vnd.openxmlformats-officedocument.presentationml.slide+xml"/>
  <Override PartName="/ppt/notesSlides/notesSlide10.xml" ContentType="application/vnd.openxmlformats-officedocument.presentationml.notes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Override PartName="/ppt/notesSlides/notesSlide17.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notesSlides/notesSlide24.xml" ContentType="application/vnd.openxmlformats-officedocument.presentationml.notesSlide+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Default Extension="bin" ContentType="application/vnd.openxmlformats-officedocument.presentationml.printerSettings"/>
  <Default Extension="rels" ContentType="application/vnd.openxmlformats-package.relationshi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Lst>
  <p:notesMasterIdLst>
    <p:notesMasterId r:id="rId33"/>
  </p:notesMasterIdLst>
  <p:sldIdLst>
    <p:sldId id="481" r:id="rId4"/>
    <p:sldId id="482" r:id="rId5"/>
    <p:sldId id="509" r:id="rId6"/>
    <p:sldId id="484" r:id="rId7"/>
    <p:sldId id="485" r:id="rId8"/>
    <p:sldId id="486" r:id="rId9"/>
    <p:sldId id="487" r:id="rId10"/>
    <p:sldId id="488" r:id="rId11"/>
    <p:sldId id="489" r:id="rId12"/>
    <p:sldId id="490" r:id="rId13"/>
    <p:sldId id="491" r:id="rId14"/>
    <p:sldId id="492" r:id="rId15"/>
    <p:sldId id="493" r:id="rId16"/>
    <p:sldId id="494" r:id="rId17"/>
    <p:sldId id="495" r:id="rId18"/>
    <p:sldId id="496" r:id="rId19"/>
    <p:sldId id="497" r:id="rId20"/>
    <p:sldId id="498" r:id="rId21"/>
    <p:sldId id="499" r:id="rId22"/>
    <p:sldId id="500" r:id="rId23"/>
    <p:sldId id="501" r:id="rId24"/>
    <p:sldId id="502" r:id="rId25"/>
    <p:sldId id="503" r:id="rId26"/>
    <p:sldId id="504" r:id="rId27"/>
    <p:sldId id="506" r:id="rId28"/>
    <p:sldId id="505" r:id="rId29"/>
    <p:sldId id="507" r:id="rId30"/>
    <p:sldId id="508" r:id="rId31"/>
    <p:sldId id="369" r:id="rId32"/>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48B083-293D-404E-92BD-28261823E7A6}" type="slidenum">
              <a:rPr lang="en-US">
                <a:solidFill>
                  <a:prstClr val="black"/>
                </a:solidFill>
              </a:rPr>
              <a:pPr/>
              <a:t>10</a:t>
            </a:fld>
            <a:endParaRPr lang="en-US">
              <a:solidFill>
                <a:prstClr val="black"/>
              </a:solidFill>
            </a:endParaRPr>
          </a:p>
        </p:txBody>
      </p:sp>
      <p:sp>
        <p:nvSpPr>
          <p:cNvPr id="7618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18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012B85-81D3-B040-B19F-2942B7850192}" type="slidenum">
              <a:rPr lang="en-US">
                <a:solidFill>
                  <a:prstClr val="black"/>
                </a:solidFill>
              </a:rPr>
              <a:pPr/>
              <a:t>11</a:t>
            </a:fld>
            <a:endParaRPr lang="en-US">
              <a:solidFill>
                <a:prstClr val="black"/>
              </a:solidFill>
            </a:endParaRPr>
          </a:p>
        </p:txBody>
      </p:sp>
      <p:sp>
        <p:nvSpPr>
          <p:cNvPr id="763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3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157DFA-BB16-F04F-868B-55B5B6AFFEB4}" type="slidenum">
              <a:rPr lang="en-US">
                <a:solidFill>
                  <a:prstClr val="black"/>
                </a:solidFill>
              </a:rPr>
              <a:pPr/>
              <a:t>12</a:t>
            </a:fld>
            <a:endParaRPr lang="en-US">
              <a:solidFill>
                <a:prstClr val="black"/>
              </a:solidFill>
            </a:endParaRPr>
          </a:p>
        </p:txBody>
      </p:sp>
      <p:sp>
        <p:nvSpPr>
          <p:cNvPr id="7659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5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106669-FBB8-BC47-8DD4-7F028C3F780E}" type="slidenum">
              <a:rPr lang="en-US">
                <a:solidFill>
                  <a:prstClr val="black"/>
                </a:solidFill>
              </a:rPr>
              <a:pPr/>
              <a:t>13</a:t>
            </a:fld>
            <a:endParaRPr lang="en-US">
              <a:solidFill>
                <a:prstClr val="black"/>
              </a:solidFill>
            </a:endParaRPr>
          </a:p>
        </p:txBody>
      </p:sp>
      <p:sp>
        <p:nvSpPr>
          <p:cNvPr id="741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1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931AD-10C7-9849-96FD-AFF0D6621D8E}" type="slidenum">
              <a:rPr lang="en-US">
                <a:solidFill>
                  <a:prstClr val="black"/>
                </a:solidFill>
              </a:rPr>
              <a:pPr/>
              <a:t>14</a:t>
            </a:fld>
            <a:endParaRPr lang="en-US">
              <a:solidFill>
                <a:prstClr val="black"/>
              </a:solidFill>
            </a:endParaRPr>
          </a:p>
        </p:txBody>
      </p:sp>
      <p:sp>
        <p:nvSpPr>
          <p:cNvPr id="743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3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7798FE-EB7E-5D4F-B825-C755D094A2CE}" type="slidenum">
              <a:rPr lang="en-US">
                <a:solidFill>
                  <a:prstClr val="black"/>
                </a:solidFill>
              </a:rPr>
              <a:pPr/>
              <a:t>15</a:t>
            </a:fld>
            <a:endParaRPr lang="en-US">
              <a:solidFill>
                <a:prstClr val="black"/>
              </a:solidFill>
            </a:endParaRPr>
          </a:p>
        </p:txBody>
      </p:sp>
      <p:sp>
        <p:nvSpPr>
          <p:cNvPr id="7454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54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8AEAFB-ADF4-C64A-9B64-66E6032A36E0}" type="slidenum">
              <a:rPr lang="en-US">
                <a:solidFill>
                  <a:prstClr val="black"/>
                </a:solidFill>
              </a:rPr>
              <a:pPr/>
              <a:t>16</a:t>
            </a:fld>
            <a:endParaRPr lang="en-US">
              <a:solidFill>
                <a:prstClr val="black"/>
              </a:solidFill>
            </a:endParaRPr>
          </a:p>
        </p:txBody>
      </p:sp>
      <p:sp>
        <p:nvSpPr>
          <p:cNvPr id="7680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80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2D90C1A-B997-F34B-9466-60AB2B947F94}" type="slidenum">
              <a:rPr lang="en-US">
                <a:solidFill>
                  <a:prstClr val="black"/>
                </a:solidFill>
              </a:rPr>
              <a:pPr/>
              <a:t>17</a:t>
            </a:fld>
            <a:endParaRPr lang="en-US">
              <a:solidFill>
                <a:prstClr val="black"/>
              </a:solidFill>
            </a:endParaRPr>
          </a:p>
        </p:txBody>
      </p:sp>
      <p:sp>
        <p:nvSpPr>
          <p:cNvPr id="782338"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algn="r"/>
            <a:fld id="{8FAB40B1-B551-2D40-B668-E4BFB4412F31}" type="slidenum">
              <a:rPr lang="en-US" sz="1200" b="0">
                <a:solidFill>
                  <a:prstClr val="black"/>
                </a:solidFill>
              </a:rPr>
              <a:pPr algn="r"/>
              <a:t>17</a:t>
            </a:fld>
            <a:endParaRPr lang="en-US" sz="1200" b="0">
              <a:solidFill>
                <a:prstClr val="black"/>
              </a:solidFill>
            </a:endParaRPr>
          </a:p>
        </p:txBody>
      </p:sp>
      <p:sp>
        <p:nvSpPr>
          <p:cNvPr id="782339"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2340"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83080A-C6E9-3342-B265-DBD535B64901}" type="slidenum">
              <a:rPr lang="en-US">
                <a:solidFill>
                  <a:prstClr val="black"/>
                </a:solidFill>
              </a:rPr>
              <a:pPr/>
              <a:t>18</a:t>
            </a:fld>
            <a:endParaRPr lang="en-US">
              <a:solidFill>
                <a:prstClr val="black"/>
              </a:solidFill>
            </a:endParaRPr>
          </a:p>
        </p:txBody>
      </p:sp>
      <p:sp>
        <p:nvSpPr>
          <p:cNvPr id="784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4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C634CE-50DF-FB4F-B7DB-A96C6087BD0D}" type="slidenum">
              <a:rPr lang="en-US">
                <a:solidFill>
                  <a:prstClr val="black"/>
                </a:solidFill>
              </a:rPr>
              <a:pPr/>
              <a:t>19</a:t>
            </a:fld>
            <a:endParaRPr lang="en-US">
              <a:solidFill>
                <a:prstClr val="black"/>
              </a:solidFill>
            </a:endParaRPr>
          </a:p>
        </p:txBody>
      </p:sp>
      <p:sp>
        <p:nvSpPr>
          <p:cNvPr id="786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6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12DFC0-1CD9-3047-8E4E-812D03E49AD3}" type="slidenum">
              <a:rPr lang="en-US">
                <a:solidFill>
                  <a:prstClr val="black"/>
                </a:solidFill>
              </a:rPr>
              <a:pPr/>
              <a:t>2</a:t>
            </a:fld>
            <a:endParaRPr lang="en-US">
              <a:solidFill>
                <a:prstClr val="black"/>
              </a:solidFill>
            </a:endParaRPr>
          </a:p>
        </p:txBody>
      </p:sp>
      <p:sp>
        <p:nvSpPr>
          <p:cNvPr id="749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9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7E705-7ADD-044B-92C9-0E12E8F954AD}" type="slidenum">
              <a:rPr lang="en-US">
                <a:solidFill>
                  <a:prstClr val="black"/>
                </a:solidFill>
              </a:rPr>
              <a:pPr/>
              <a:t>20</a:t>
            </a:fld>
            <a:endParaRPr lang="en-US">
              <a:solidFill>
                <a:prstClr val="black"/>
              </a:solidFill>
            </a:endParaRPr>
          </a:p>
        </p:txBody>
      </p:sp>
      <p:sp>
        <p:nvSpPr>
          <p:cNvPr id="7884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84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D66079-3497-1643-AACB-D014A3480C34}" type="slidenum">
              <a:rPr lang="en-US">
                <a:solidFill>
                  <a:prstClr val="black"/>
                </a:solidFill>
              </a:rPr>
              <a:pPr/>
              <a:t>21</a:t>
            </a:fld>
            <a:endParaRPr lang="en-US">
              <a:solidFill>
                <a:prstClr val="black"/>
              </a:solidFill>
            </a:endParaRPr>
          </a:p>
        </p:txBody>
      </p:sp>
      <p:sp>
        <p:nvSpPr>
          <p:cNvPr id="7905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05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F43DF-5A35-AD46-8373-A030587BB44C}" type="slidenum">
              <a:rPr lang="en-US">
                <a:solidFill>
                  <a:prstClr val="black"/>
                </a:solidFill>
              </a:rPr>
              <a:pPr/>
              <a:t>22</a:t>
            </a:fld>
            <a:endParaRPr lang="en-US">
              <a:solidFill>
                <a:prstClr val="black"/>
              </a:solidFill>
            </a:endParaRPr>
          </a:p>
        </p:txBody>
      </p:sp>
      <p:sp>
        <p:nvSpPr>
          <p:cNvPr id="7925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25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88B68F-F954-8446-AC95-BA84C907DE45}" type="slidenum">
              <a:rPr lang="en-US">
                <a:solidFill>
                  <a:prstClr val="black"/>
                </a:solidFill>
              </a:rPr>
              <a:pPr/>
              <a:t>23</a:t>
            </a:fld>
            <a:endParaRPr lang="en-US">
              <a:solidFill>
                <a:prstClr val="black"/>
              </a:solidFill>
            </a:endParaRPr>
          </a:p>
        </p:txBody>
      </p:sp>
      <p:sp>
        <p:nvSpPr>
          <p:cNvPr id="7946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46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12DD3E-A25C-C448-B16E-8188034790A8}" type="slidenum">
              <a:rPr lang="en-US">
                <a:solidFill>
                  <a:prstClr val="black"/>
                </a:solidFill>
              </a:rPr>
              <a:pPr/>
              <a:t>24</a:t>
            </a:fld>
            <a:endParaRPr lang="en-US">
              <a:solidFill>
                <a:prstClr val="black"/>
              </a:solidFill>
            </a:endParaRPr>
          </a:p>
        </p:txBody>
      </p:sp>
      <p:sp>
        <p:nvSpPr>
          <p:cNvPr id="780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0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FD5414-570F-4A4F-A02B-4D2EF782B117}" type="slidenum">
              <a:rPr lang="en-US">
                <a:solidFill>
                  <a:prstClr val="black"/>
                </a:solidFill>
              </a:rPr>
              <a:pPr/>
              <a:t>25</a:t>
            </a:fld>
            <a:endParaRPr lang="en-US">
              <a:solidFill>
                <a:prstClr val="black"/>
              </a:solidFill>
            </a:endParaRPr>
          </a:p>
        </p:txBody>
      </p:sp>
      <p:sp>
        <p:nvSpPr>
          <p:cNvPr id="7516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16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00EA18-6422-DE44-A448-5140B5885BDA}" type="slidenum">
              <a:rPr lang="en-US">
                <a:solidFill>
                  <a:prstClr val="black"/>
                </a:solidFill>
              </a:rPr>
              <a:pPr/>
              <a:t>26</a:t>
            </a:fld>
            <a:endParaRPr lang="en-US">
              <a:solidFill>
                <a:prstClr val="black"/>
              </a:solidFill>
            </a:endParaRPr>
          </a:p>
        </p:txBody>
      </p:sp>
      <p:sp>
        <p:nvSpPr>
          <p:cNvPr id="7741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74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48B083-293D-404E-92BD-28261823E7A6}" type="slidenum">
              <a:rPr lang="en-US">
                <a:solidFill>
                  <a:prstClr val="black"/>
                </a:solidFill>
              </a:rPr>
              <a:pPr/>
              <a:t>27</a:t>
            </a:fld>
            <a:endParaRPr lang="en-US">
              <a:solidFill>
                <a:prstClr val="black"/>
              </a:solidFill>
            </a:endParaRPr>
          </a:p>
        </p:txBody>
      </p:sp>
      <p:sp>
        <p:nvSpPr>
          <p:cNvPr id="7618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18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48B083-293D-404E-92BD-28261823E7A6}" type="slidenum">
              <a:rPr lang="en-US">
                <a:solidFill>
                  <a:prstClr val="black"/>
                </a:solidFill>
              </a:rPr>
              <a:pPr/>
              <a:t>28</a:t>
            </a:fld>
            <a:endParaRPr lang="en-US">
              <a:solidFill>
                <a:prstClr val="black"/>
              </a:solidFill>
            </a:endParaRPr>
          </a:p>
        </p:txBody>
      </p:sp>
      <p:sp>
        <p:nvSpPr>
          <p:cNvPr id="7618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18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29</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12DFC0-1CD9-3047-8E4E-812D03E49AD3}" type="slidenum">
              <a:rPr lang="en-US">
                <a:solidFill>
                  <a:prstClr val="black"/>
                </a:solidFill>
              </a:rPr>
              <a:pPr/>
              <a:t>3</a:t>
            </a:fld>
            <a:endParaRPr lang="en-US">
              <a:solidFill>
                <a:prstClr val="black"/>
              </a:solidFill>
            </a:endParaRPr>
          </a:p>
        </p:txBody>
      </p:sp>
      <p:sp>
        <p:nvSpPr>
          <p:cNvPr id="749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9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19B1E1-9F98-2C40-B573-2081C8069132}" type="slidenum">
              <a:rPr lang="en-US">
                <a:solidFill>
                  <a:prstClr val="black"/>
                </a:solidFill>
              </a:rPr>
              <a:pPr/>
              <a:t>4</a:t>
            </a:fld>
            <a:endParaRPr lang="en-US">
              <a:solidFill>
                <a:prstClr val="black"/>
              </a:solidFill>
            </a:endParaRPr>
          </a:p>
        </p:txBody>
      </p:sp>
      <p:sp>
        <p:nvSpPr>
          <p:cNvPr id="7761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761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C92705-2D0B-5B4C-B128-6C7A337B4787}" type="slidenum">
              <a:rPr lang="en-US">
                <a:solidFill>
                  <a:prstClr val="black"/>
                </a:solidFill>
              </a:rPr>
              <a:pPr/>
              <a:t>5</a:t>
            </a:fld>
            <a:endParaRPr lang="en-US">
              <a:solidFill>
                <a:prstClr val="black"/>
              </a:solidFill>
            </a:endParaRPr>
          </a:p>
        </p:txBody>
      </p:sp>
      <p:sp>
        <p:nvSpPr>
          <p:cNvPr id="778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78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00EA18-6422-DE44-A448-5140B5885BDA}" type="slidenum">
              <a:rPr lang="en-US">
                <a:solidFill>
                  <a:prstClr val="black"/>
                </a:solidFill>
              </a:rPr>
              <a:pPr/>
              <a:t>6</a:t>
            </a:fld>
            <a:endParaRPr lang="en-US">
              <a:solidFill>
                <a:prstClr val="black"/>
              </a:solidFill>
            </a:endParaRPr>
          </a:p>
        </p:txBody>
      </p:sp>
      <p:sp>
        <p:nvSpPr>
          <p:cNvPr id="7741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74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2E0AA-C1FC-6244-BB34-016EB6364B41}" type="slidenum">
              <a:rPr lang="en-US">
                <a:solidFill>
                  <a:prstClr val="black"/>
                </a:solidFill>
              </a:rPr>
              <a:pPr/>
              <a:t>7</a:t>
            </a:fld>
            <a:endParaRPr lang="en-US">
              <a:solidFill>
                <a:prstClr val="black"/>
              </a:solidFill>
            </a:endParaRPr>
          </a:p>
        </p:txBody>
      </p:sp>
      <p:sp>
        <p:nvSpPr>
          <p:cNvPr id="7557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57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374157-7470-0A4B-A1C6-60C49A5D4CDF}" type="slidenum">
              <a:rPr lang="en-US">
                <a:solidFill>
                  <a:prstClr val="black"/>
                </a:solidFill>
              </a:rPr>
              <a:pPr/>
              <a:t>8</a:t>
            </a:fld>
            <a:endParaRPr lang="en-US">
              <a:solidFill>
                <a:prstClr val="black"/>
              </a:solidFill>
            </a:endParaRPr>
          </a:p>
        </p:txBody>
      </p:sp>
      <p:sp>
        <p:nvSpPr>
          <p:cNvPr id="7577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77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4FB4F2-9350-B546-89D5-6FEFA7BE6D7C}" type="slidenum">
              <a:rPr lang="en-US">
                <a:solidFill>
                  <a:prstClr val="black"/>
                </a:solidFill>
              </a:rPr>
              <a:pPr/>
              <a:t>9</a:t>
            </a:fld>
            <a:endParaRPr lang="en-US">
              <a:solidFill>
                <a:prstClr val="black"/>
              </a:solidFill>
            </a:endParaRPr>
          </a:p>
        </p:txBody>
      </p:sp>
      <p:sp>
        <p:nvSpPr>
          <p:cNvPr id="759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9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B95F74F9-CE4E-4E4B-9C08-69BA971E8C4B}"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smtClean="0"/>
            </a:lvl1pPr>
          </a:lstStyle>
          <a:p>
            <a:fld id="{CE87F50C-7491-DF41-8589-B8A84A0B22C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3925B175-EACA-754E-9E0B-D92433CF6806}"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13.xml"/><Relationship Id="rId6" Type="http://schemas.openxmlformats.org/officeDocument/2006/relationships/slide" Target="slide16.xml"/><Relationship Id="rId7" Type="http://schemas.openxmlformats.org/officeDocument/2006/relationships/slide" Target="slide23.xml"/><Relationship Id="rId8" Type="http://schemas.openxmlformats.org/officeDocument/2006/relationships/slide" Target="slide25.xml"/><Relationship Id="rId9" Type="http://schemas.openxmlformats.org/officeDocument/2006/relationships/slide" Target="slide27.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Algorithmic Analysis</a:t>
            </a:r>
            <a:endParaRPr lang="en-US" sz="3600" dirty="0">
              <a:solidFill>
                <a:srgbClr val="000000"/>
              </a:solidFill>
            </a:endParaRP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10</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smtClean="0"/>
              <a:t>Without analysis, no synthesis.</a:t>
            </a:r>
            <a:endParaRPr lang="en-US" sz="1000" b="0" i="1" dirty="0">
              <a:solidFill>
                <a:srgbClr val="000000"/>
              </a:solidFill>
            </a:endParaRPr>
          </a:p>
        </p:txBody>
      </p:sp>
      <p:sp>
        <p:nvSpPr>
          <p:cNvPr id="7" name="Rectangle 25"/>
          <p:cNvSpPr>
            <a:spLocks noChangeArrowheads="1"/>
          </p:cNvSpPr>
          <p:nvPr/>
        </p:nvSpPr>
        <p:spPr bwMode="auto">
          <a:xfrm>
            <a:off x="4191000" y="1880810"/>
            <a:ext cx="2414588" cy="400110"/>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Friedrich Engels, </a:t>
            </a:r>
            <a:r>
              <a:rPr lang="en-US" sz="1000" b="0" i="1" dirty="0" smtClean="0"/>
              <a:t>Herr </a:t>
            </a:r>
            <a:r>
              <a:rPr lang="en-US" sz="1000" b="0" i="1" dirty="0" err="1" smtClean="0"/>
              <a:t>Eugen</a:t>
            </a:r>
            <a:r>
              <a:rPr lang="en-US" sz="1000" b="0" i="1" dirty="0" smtClean="0"/>
              <a:t> </a:t>
            </a:r>
            <a:r>
              <a:rPr lang="en-US" sz="1000" b="0" i="1" dirty="0" err="1" smtClean="0"/>
              <a:t>Dühring’s</a:t>
            </a:r>
            <a:r>
              <a:rPr lang="en-US" sz="1000" b="0" i="1" dirty="0" smtClean="0"/>
              <a:t> Revolution in Science,</a:t>
            </a:r>
            <a:r>
              <a:rPr lang="en-US" sz="1000" b="0" dirty="0" smtClean="0"/>
              <a:t> 1878</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10.1  The sorting problem</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10.2  Computational complexity</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10.3  Recursion to the rescue</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10.4  Standard complexity classes</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10.5  The </a:t>
            </a:r>
            <a:r>
              <a:rPr lang="en-US" sz="2400" b="0" u="sng" dirty="0" err="1" smtClean="0">
                <a:solidFill>
                  <a:srgbClr val="3333CC"/>
                </a:solidFill>
              </a:rPr>
              <a:t>Quicksort</a:t>
            </a:r>
            <a:r>
              <a:rPr lang="en-US" sz="2400" b="0" u="sng" dirty="0" smtClean="0">
                <a:solidFill>
                  <a:srgbClr val="3333CC"/>
                </a:solidFill>
              </a:rPr>
              <a:t> algorithm</a:t>
            </a:r>
            <a:endParaRPr lang="en-US" sz="2400" b="0" u="sng" dirty="0">
              <a:solidFill>
                <a:srgbClr val="3333CC"/>
              </a:solidFill>
            </a:endParaRPr>
          </a:p>
        </p:txBody>
      </p:sp>
      <p:sp>
        <p:nvSpPr>
          <p:cNvPr id="17" name="Text Box 30">
            <a:hlinkClick r:id="rId9" action="ppaction://hlinksldjump"/>
          </p:cNvPr>
          <p:cNvSpPr txBox="1">
            <a:spLocks noChangeArrowheads="1"/>
          </p:cNvSpPr>
          <p:nvPr/>
        </p:nvSpPr>
        <p:spPr bwMode="auto">
          <a:xfrm>
            <a:off x="609600" y="487529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10.6  Mathematical induction</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Counting Operations</a:t>
            </a:r>
            <a:endParaRPr lang="en-US" sz="4000" dirty="0">
              <a:solidFill>
                <a:schemeClr val="tx1"/>
              </a:solidFill>
            </a:endParaRPr>
          </a:p>
        </p:txBody>
      </p:sp>
      <p:sp>
        <p:nvSpPr>
          <p:cNvPr id="760835" name="Rectangle 3"/>
          <p:cNvSpPr>
            <a:spLocks noChangeArrowheads="1"/>
          </p:cNvSpPr>
          <p:nvPr/>
        </p:nvSpPr>
        <p:spPr bwMode="auto">
          <a:xfrm>
            <a:off x="482600" y="1155700"/>
            <a:ext cx="8051800" cy="901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Another way to estimate the running time is to count how many operations are required to sort an array of size </a:t>
            </a:r>
            <a:r>
              <a:rPr lang="en-US" sz="2400" b="0" i="1">
                <a:solidFill>
                  <a:srgbClr val="000000"/>
                </a:solidFill>
              </a:rPr>
              <a:t>N</a:t>
            </a:r>
            <a:r>
              <a:rPr lang="en-US" sz="2400" b="0">
                <a:solidFill>
                  <a:srgbClr val="000000"/>
                </a:solidFill>
              </a:rPr>
              <a:t>. </a:t>
            </a:r>
          </a:p>
        </p:txBody>
      </p:sp>
      <p:grpSp>
        <p:nvGrpSpPr>
          <p:cNvPr id="2" name="Group 4"/>
          <p:cNvGrpSpPr>
            <a:grpSpLocks/>
          </p:cNvGrpSpPr>
          <p:nvPr/>
        </p:nvGrpSpPr>
        <p:grpSpPr bwMode="auto">
          <a:xfrm>
            <a:off x="482600" y="1955800"/>
            <a:ext cx="8051800" cy="2568575"/>
            <a:chOff x="304" y="1232"/>
            <a:chExt cx="5072" cy="1618"/>
          </a:xfrm>
        </p:grpSpPr>
        <p:sp>
          <p:nvSpPr>
            <p:cNvPr id="760837" name="Rectangle 5"/>
            <p:cNvSpPr>
              <a:spLocks noChangeArrowheads="1"/>
            </p:cNvSpPr>
            <p:nvPr/>
          </p:nvSpPr>
          <p:spPr bwMode="auto">
            <a:xfrm>
              <a:off x="304" y="1232"/>
              <a:ext cx="5072" cy="87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In the selection sort implementation, the section of code that is executed most frequently (and therefore contributes the most to the running time) is the body of the </a:t>
              </a:r>
              <a:r>
                <a:rPr lang="en-US" sz="2000" dirty="0" err="1">
                  <a:solidFill>
                    <a:srgbClr val="000000"/>
                  </a:solidFill>
                  <a:latin typeface="Courier New" charset="0"/>
                </a:rPr>
                <a:t>findSmallest</a:t>
              </a:r>
              <a:r>
                <a:rPr lang="en-US" sz="2400" b="0" dirty="0">
                  <a:solidFill>
                    <a:srgbClr val="000000"/>
                  </a:solidFill>
                </a:rPr>
                <a:t> method.  The number of operations involved in each call to  </a:t>
              </a:r>
              <a:r>
                <a:rPr lang="en-US" sz="2000" dirty="0" err="1">
                  <a:solidFill>
                    <a:srgbClr val="000000"/>
                  </a:solidFill>
                  <a:latin typeface="Courier New" charset="0"/>
                </a:rPr>
                <a:t>findSmallest</a:t>
              </a:r>
              <a:r>
                <a:rPr lang="en-US" sz="2400" b="0" dirty="0">
                  <a:solidFill>
                    <a:srgbClr val="000000"/>
                  </a:solidFill>
                </a:rPr>
                <a:t> changes as the algorithm proceeds:</a:t>
              </a:r>
            </a:p>
          </p:txBody>
        </p:sp>
        <p:sp>
          <p:nvSpPr>
            <p:cNvPr id="760838" name="Text Box 6"/>
            <p:cNvSpPr txBox="1">
              <a:spLocks noChangeArrowheads="1"/>
            </p:cNvSpPr>
            <p:nvPr/>
          </p:nvSpPr>
          <p:spPr bwMode="auto">
            <a:xfrm>
              <a:off x="864" y="2275"/>
              <a:ext cx="4224" cy="221"/>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b="0" i="1">
                  <a:solidFill>
                    <a:srgbClr val="000000"/>
                  </a:solidFill>
                </a:rPr>
                <a:t>N</a:t>
              </a:r>
              <a:r>
                <a:rPr lang="en-US" sz="2000" b="0">
                  <a:solidFill>
                    <a:srgbClr val="000000"/>
                  </a:solidFill>
                </a:rPr>
                <a:t> values are considered on the first call to </a:t>
              </a:r>
              <a:r>
                <a:rPr lang="en-US" sz="1800">
                  <a:solidFill>
                    <a:srgbClr val="000000"/>
                  </a:solidFill>
                  <a:latin typeface="Courier New" charset="0"/>
                </a:rPr>
                <a:t>findSmallest</a:t>
              </a:r>
              <a:r>
                <a:rPr lang="en-US" sz="2000" b="0">
                  <a:solidFill>
                    <a:srgbClr val="000000"/>
                  </a:solidFill>
                </a:rPr>
                <a:t>. </a:t>
              </a:r>
            </a:p>
          </p:txBody>
        </p:sp>
        <p:sp>
          <p:nvSpPr>
            <p:cNvPr id="760839" name="Text Box 7"/>
            <p:cNvSpPr txBox="1">
              <a:spLocks noChangeArrowheads="1"/>
            </p:cNvSpPr>
            <p:nvPr/>
          </p:nvSpPr>
          <p:spPr bwMode="auto">
            <a:xfrm>
              <a:off x="864" y="2453"/>
              <a:ext cx="4416" cy="221"/>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b="0" i="1">
                  <a:solidFill>
                    <a:srgbClr val="000000"/>
                  </a:solidFill>
                </a:rPr>
                <a:t>N</a:t>
              </a:r>
              <a:r>
                <a:rPr lang="en-US" sz="1600" b="0">
                  <a:solidFill>
                    <a:srgbClr val="000000"/>
                  </a:solidFill>
                </a:rPr>
                <a:t> </a:t>
              </a:r>
              <a:r>
                <a:rPr lang="en-US" sz="2000" b="0">
                  <a:solidFill>
                    <a:srgbClr val="000000"/>
                  </a:solidFill>
                  <a:latin typeface="Courier New" charset="0"/>
                </a:rPr>
                <a:t>-</a:t>
              </a:r>
              <a:r>
                <a:rPr lang="en-US" b="0">
                  <a:solidFill>
                    <a:srgbClr val="000000"/>
                  </a:solidFill>
                </a:rPr>
                <a:t> </a:t>
              </a:r>
              <a:r>
                <a:rPr lang="en-US" sz="2000" b="0">
                  <a:solidFill>
                    <a:srgbClr val="000000"/>
                  </a:solidFill>
                </a:rPr>
                <a:t>1 values are considered on the second call. </a:t>
              </a:r>
            </a:p>
          </p:txBody>
        </p:sp>
        <p:sp>
          <p:nvSpPr>
            <p:cNvPr id="760840" name="Text Box 8"/>
            <p:cNvSpPr txBox="1">
              <a:spLocks noChangeArrowheads="1"/>
            </p:cNvSpPr>
            <p:nvPr/>
          </p:nvSpPr>
          <p:spPr bwMode="auto">
            <a:xfrm>
              <a:off x="864" y="2629"/>
              <a:ext cx="4272" cy="221"/>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b="0" i="1">
                  <a:solidFill>
                    <a:srgbClr val="000000"/>
                  </a:solidFill>
                </a:rPr>
                <a:t>N</a:t>
              </a:r>
              <a:r>
                <a:rPr lang="en-US" sz="1600" b="0">
                  <a:solidFill>
                    <a:srgbClr val="000000"/>
                  </a:solidFill>
                </a:rPr>
                <a:t> </a:t>
              </a:r>
              <a:r>
                <a:rPr lang="en-US" sz="2000" b="0">
                  <a:solidFill>
                    <a:srgbClr val="000000"/>
                  </a:solidFill>
                  <a:latin typeface="Courier New" charset="0"/>
                </a:rPr>
                <a:t>-</a:t>
              </a:r>
              <a:r>
                <a:rPr lang="en-US" b="0">
                  <a:solidFill>
                    <a:srgbClr val="000000"/>
                  </a:solidFill>
                </a:rPr>
                <a:t> </a:t>
              </a:r>
              <a:r>
                <a:rPr lang="en-US" sz="2000" b="0">
                  <a:solidFill>
                    <a:srgbClr val="000000"/>
                  </a:solidFill>
                </a:rPr>
                <a:t>2 values are considered on the third call, and so on. </a:t>
              </a:r>
            </a:p>
          </p:txBody>
        </p:sp>
      </p:grpSp>
      <p:grpSp>
        <p:nvGrpSpPr>
          <p:cNvPr id="3" name="Group 9"/>
          <p:cNvGrpSpPr>
            <a:grpSpLocks/>
          </p:cNvGrpSpPr>
          <p:nvPr/>
        </p:nvGrpSpPr>
        <p:grpSpPr bwMode="auto">
          <a:xfrm>
            <a:off x="482600" y="4559300"/>
            <a:ext cx="8051800" cy="1841500"/>
            <a:chOff x="304" y="2872"/>
            <a:chExt cx="5072" cy="1160"/>
          </a:xfrm>
        </p:grpSpPr>
        <p:sp>
          <p:nvSpPr>
            <p:cNvPr id="760842" name="Rectangle 10"/>
            <p:cNvSpPr>
              <a:spLocks noChangeArrowheads="1"/>
            </p:cNvSpPr>
            <p:nvPr/>
          </p:nvSpPr>
          <p:spPr bwMode="auto">
            <a:xfrm>
              <a:off x="304" y="2872"/>
              <a:ext cx="5072" cy="48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In mathematical notation, the number of values considered in  </a:t>
              </a:r>
              <a:r>
                <a:rPr lang="en-US" sz="2000" dirty="0" err="1">
                  <a:solidFill>
                    <a:srgbClr val="000000"/>
                  </a:solidFill>
                  <a:latin typeface="Courier New" charset="0"/>
                </a:rPr>
                <a:t>findSmallest</a:t>
              </a:r>
              <a:r>
                <a:rPr lang="en-US" sz="2400" b="0" dirty="0">
                  <a:solidFill>
                    <a:srgbClr val="000000"/>
                  </a:solidFill>
                </a:rPr>
                <a:t> can be expressed as a summation, which can then be transformed into a simple formula:</a:t>
              </a:r>
            </a:p>
          </p:txBody>
        </p:sp>
        <p:sp>
          <p:nvSpPr>
            <p:cNvPr id="760843" name="Text Box 11"/>
            <p:cNvSpPr txBox="1">
              <a:spLocks noChangeArrowheads="1"/>
            </p:cNvSpPr>
            <p:nvPr/>
          </p:nvSpPr>
          <p:spPr bwMode="auto">
            <a:xfrm>
              <a:off x="3360" y="3564"/>
              <a:ext cx="336" cy="346"/>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3000" b="0">
                  <a:solidFill>
                    <a:srgbClr val="000000"/>
                  </a:solidFill>
                </a:rPr>
                <a:t>∑</a:t>
              </a:r>
              <a:endParaRPr lang="en-US" sz="1600" b="0">
                <a:solidFill>
                  <a:srgbClr val="000000"/>
                </a:solidFill>
                <a:latin typeface="Helvetica Neue" charset="0"/>
              </a:endParaRPr>
            </a:p>
          </p:txBody>
        </p:sp>
        <p:sp>
          <p:nvSpPr>
            <p:cNvPr id="760844" name="Text Box 12"/>
            <p:cNvSpPr txBox="1">
              <a:spLocks noChangeArrowheads="1"/>
            </p:cNvSpPr>
            <p:nvPr/>
          </p:nvSpPr>
          <p:spPr bwMode="auto">
            <a:xfrm>
              <a:off x="3344" y="3820"/>
              <a:ext cx="336"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0" i="1">
                  <a:solidFill>
                    <a:srgbClr val="000000"/>
                  </a:solidFill>
                </a:rPr>
                <a:t>i</a:t>
              </a:r>
              <a:r>
                <a:rPr lang="en-US" sz="1600" b="0" i="1">
                  <a:solidFill>
                    <a:srgbClr val="000000"/>
                  </a:solidFill>
                </a:rPr>
                <a:t> </a:t>
              </a:r>
              <a:r>
                <a:rPr lang="en-US" b="0">
                  <a:solidFill>
                    <a:srgbClr val="000000"/>
                  </a:solidFill>
                </a:rPr>
                <a:t>= 1</a:t>
              </a:r>
              <a:endParaRPr lang="en-US" b="0" i="1">
                <a:solidFill>
                  <a:srgbClr val="000000"/>
                </a:solidFill>
              </a:endParaRPr>
            </a:p>
          </p:txBody>
        </p:sp>
        <p:sp>
          <p:nvSpPr>
            <p:cNvPr id="760845" name="Text Box 13"/>
            <p:cNvSpPr txBox="1">
              <a:spLocks noChangeArrowheads="1"/>
            </p:cNvSpPr>
            <p:nvPr/>
          </p:nvSpPr>
          <p:spPr bwMode="auto">
            <a:xfrm>
              <a:off x="3408" y="3484"/>
              <a:ext cx="144" cy="19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0" i="1">
                  <a:solidFill>
                    <a:srgbClr val="000000"/>
                  </a:solidFill>
                </a:rPr>
                <a:t>N</a:t>
              </a:r>
            </a:p>
          </p:txBody>
        </p:sp>
        <p:sp>
          <p:nvSpPr>
            <p:cNvPr id="760846" name="Rectangle 14"/>
            <p:cNvSpPr>
              <a:spLocks noChangeArrowheads="1"/>
            </p:cNvSpPr>
            <p:nvPr/>
          </p:nvSpPr>
          <p:spPr bwMode="auto">
            <a:xfrm>
              <a:off x="3584" y="3617"/>
              <a:ext cx="160" cy="250"/>
            </a:xfrm>
            <a:prstGeom prst="rect">
              <a:avLst/>
            </a:prstGeom>
            <a:noFill/>
            <a:ln w="9525">
              <a:noFill/>
              <a:miter lim="800000"/>
              <a:headEnd/>
              <a:tailEnd/>
            </a:ln>
            <a:effectLst/>
          </p:spPr>
          <p:txBody>
            <a:bodyPr wrap="none">
              <a:prstTxWarp prst="textNoShape">
                <a:avLst/>
              </a:prstTxWarp>
              <a:spAutoFit/>
            </a:bodyPr>
            <a:lstStyle/>
            <a:p>
              <a:r>
                <a:rPr lang="en-US" sz="2000" b="0" i="1">
                  <a:solidFill>
                    <a:srgbClr val="000000"/>
                  </a:solidFill>
                </a:rPr>
                <a:t>i</a:t>
              </a:r>
              <a:endParaRPr lang="en-US" sz="2400" b="0" i="1">
                <a:solidFill>
                  <a:srgbClr val="000000"/>
                </a:solidFill>
              </a:endParaRPr>
            </a:p>
          </p:txBody>
        </p:sp>
        <p:sp>
          <p:nvSpPr>
            <p:cNvPr id="760847" name="Rectangle 15"/>
            <p:cNvSpPr>
              <a:spLocks noChangeArrowheads="1"/>
            </p:cNvSpPr>
            <p:nvPr/>
          </p:nvSpPr>
          <p:spPr bwMode="auto">
            <a:xfrm>
              <a:off x="776" y="3634"/>
              <a:ext cx="2603" cy="250"/>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1  +  2  +  3  +  </a:t>
              </a:r>
              <a:r>
                <a:rPr lang="en-US" sz="2000" b="0" baseline="30000">
                  <a:solidFill>
                    <a:srgbClr val="000000"/>
                  </a:solidFill>
                </a:rPr>
                <a:t>. . .</a:t>
              </a:r>
              <a:r>
                <a:rPr lang="en-US" sz="2000" b="0">
                  <a:solidFill>
                    <a:srgbClr val="000000"/>
                  </a:solidFill>
                </a:rPr>
                <a:t>  +  (</a:t>
              </a:r>
              <a:r>
                <a:rPr lang="en-US" sz="2000" b="0" i="1">
                  <a:solidFill>
                    <a:srgbClr val="000000"/>
                  </a:solidFill>
                </a:rPr>
                <a:t>N</a:t>
              </a:r>
              <a:r>
                <a:rPr lang="en-US" sz="2000" b="0">
                  <a:solidFill>
                    <a:srgbClr val="000000"/>
                  </a:solidFill>
                </a:rPr>
                <a:t> </a:t>
              </a:r>
              <a:r>
                <a:rPr lang="en-US" sz="2000" b="0">
                  <a:solidFill>
                    <a:srgbClr val="000000"/>
                  </a:solidFill>
                  <a:latin typeface="Courier New" charset="0"/>
                </a:rPr>
                <a:t>-</a:t>
              </a:r>
              <a:r>
                <a:rPr lang="en-US" sz="2000" b="0">
                  <a:solidFill>
                    <a:srgbClr val="000000"/>
                  </a:solidFill>
                </a:rPr>
                <a:t> 1)  +  </a:t>
              </a:r>
              <a:r>
                <a:rPr lang="en-US" sz="2000" b="0" i="1">
                  <a:solidFill>
                    <a:srgbClr val="000000"/>
                  </a:solidFill>
                </a:rPr>
                <a:t>N</a:t>
              </a:r>
              <a:r>
                <a:rPr lang="en-US" sz="2000" b="0">
                  <a:solidFill>
                    <a:srgbClr val="000000"/>
                  </a:solidFill>
                </a:rPr>
                <a:t>   =  </a:t>
              </a:r>
            </a:p>
          </p:txBody>
        </p:sp>
        <p:sp>
          <p:nvSpPr>
            <p:cNvPr id="760848" name="Rectangle 16"/>
            <p:cNvSpPr>
              <a:spLocks noChangeArrowheads="1"/>
            </p:cNvSpPr>
            <p:nvPr/>
          </p:nvSpPr>
          <p:spPr bwMode="auto">
            <a:xfrm>
              <a:off x="3770" y="3627"/>
              <a:ext cx="326" cy="250"/>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 =  </a:t>
              </a:r>
            </a:p>
          </p:txBody>
        </p:sp>
        <p:sp>
          <p:nvSpPr>
            <p:cNvPr id="760849" name="Rectangle 17"/>
            <p:cNvSpPr>
              <a:spLocks noChangeArrowheads="1"/>
            </p:cNvSpPr>
            <p:nvPr/>
          </p:nvSpPr>
          <p:spPr bwMode="auto">
            <a:xfrm>
              <a:off x="4024" y="3520"/>
              <a:ext cx="842" cy="250"/>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760850" name="Line 18"/>
            <p:cNvSpPr>
              <a:spLocks noChangeShapeType="1"/>
            </p:cNvSpPr>
            <p:nvPr/>
          </p:nvSpPr>
          <p:spPr bwMode="auto">
            <a:xfrm>
              <a:off x="4064" y="3759"/>
              <a:ext cx="75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0851" name="Rectangle 19"/>
            <p:cNvSpPr>
              <a:spLocks noChangeArrowheads="1"/>
            </p:cNvSpPr>
            <p:nvPr/>
          </p:nvSpPr>
          <p:spPr bwMode="auto">
            <a:xfrm>
              <a:off x="4024" y="3714"/>
              <a:ext cx="808" cy="250"/>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Geometric Insight</a:t>
            </a:r>
            <a:endParaRPr lang="en-US" sz="4000" dirty="0">
              <a:solidFill>
                <a:schemeClr val="tx1"/>
              </a:solidFill>
            </a:endParaRPr>
          </a:p>
        </p:txBody>
      </p:sp>
      <p:sp>
        <p:nvSpPr>
          <p:cNvPr id="762883" name="Rectangle 3"/>
          <p:cNvSpPr>
            <a:spLocks noChangeArrowheads="1"/>
          </p:cNvSpPr>
          <p:nvPr/>
        </p:nvSpPr>
        <p:spPr bwMode="auto">
          <a:xfrm>
            <a:off x="482600" y="1155700"/>
            <a:ext cx="8051800" cy="673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You can convince yourself that </a:t>
            </a:r>
          </a:p>
        </p:txBody>
      </p:sp>
      <p:sp>
        <p:nvSpPr>
          <p:cNvPr id="762884" name="Rectangle 4"/>
          <p:cNvSpPr>
            <a:spLocks noChangeArrowheads="1"/>
          </p:cNvSpPr>
          <p:nvPr/>
        </p:nvSpPr>
        <p:spPr bwMode="auto">
          <a:xfrm>
            <a:off x="482600" y="2222500"/>
            <a:ext cx="8051800" cy="762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solidFill>
                  <a:srgbClr val="000000"/>
                </a:solidFill>
              </a:rPr>
              <a:t>	by thinking about the problem geometrically.</a:t>
            </a:r>
          </a:p>
        </p:txBody>
      </p:sp>
      <p:sp>
        <p:nvSpPr>
          <p:cNvPr id="762885" name="Rectangle 5"/>
          <p:cNvSpPr>
            <a:spLocks noChangeArrowheads="1"/>
          </p:cNvSpPr>
          <p:nvPr/>
        </p:nvSpPr>
        <p:spPr bwMode="auto">
          <a:xfrm>
            <a:off x="1231900" y="1698625"/>
            <a:ext cx="5275263" cy="396875"/>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1  +  2  +  3  +  </a:t>
            </a:r>
            <a:r>
              <a:rPr lang="en-US" sz="2000" b="0" baseline="30000">
                <a:solidFill>
                  <a:srgbClr val="000000"/>
                </a:solidFill>
              </a:rPr>
              <a:t>. . .</a:t>
            </a:r>
            <a:r>
              <a:rPr lang="en-US" sz="2000" b="0">
                <a:solidFill>
                  <a:srgbClr val="000000"/>
                </a:solidFill>
              </a:rPr>
              <a:t>  +  (</a:t>
            </a:r>
            <a:r>
              <a:rPr lang="en-US" sz="2000" b="0" i="1">
                <a:solidFill>
                  <a:srgbClr val="000000"/>
                </a:solidFill>
              </a:rPr>
              <a:t>N</a:t>
            </a:r>
            <a:r>
              <a:rPr lang="en-US" sz="2000" b="0">
                <a:solidFill>
                  <a:srgbClr val="000000"/>
                </a:solidFill>
              </a:rPr>
              <a:t> </a:t>
            </a:r>
            <a:r>
              <a:rPr lang="en-US" sz="2000" b="0">
                <a:solidFill>
                  <a:srgbClr val="000000"/>
                </a:solidFill>
                <a:latin typeface="Courier New" charset="0"/>
              </a:rPr>
              <a:t>-</a:t>
            </a:r>
            <a:r>
              <a:rPr lang="en-US" sz="2000" b="0">
                <a:solidFill>
                  <a:srgbClr val="000000"/>
                </a:solidFill>
              </a:rPr>
              <a:t> 2)  +  (</a:t>
            </a:r>
            <a:r>
              <a:rPr lang="en-US" sz="2000" b="0" i="1">
                <a:solidFill>
                  <a:srgbClr val="000000"/>
                </a:solidFill>
              </a:rPr>
              <a:t>N</a:t>
            </a:r>
            <a:r>
              <a:rPr lang="en-US" sz="2000" b="0">
                <a:solidFill>
                  <a:srgbClr val="000000"/>
                </a:solidFill>
              </a:rPr>
              <a:t> </a:t>
            </a:r>
            <a:r>
              <a:rPr lang="en-US" sz="2000" b="0">
                <a:solidFill>
                  <a:srgbClr val="000000"/>
                </a:solidFill>
                <a:latin typeface="Courier New" charset="0"/>
              </a:rPr>
              <a:t>-</a:t>
            </a:r>
            <a:r>
              <a:rPr lang="en-US" sz="2000" b="0">
                <a:solidFill>
                  <a:srgbClr val="000000"/>
                </a:solidFill>
              </a:rPr>
              <a:t> 1)  +  </a:t>
            </a:r>
            <a:r>
              <a:rPr lang="en-US" sz="2000" b="0" i="1">
                <a:solidFill>
                  <a:srgbClr val="000000"/>
                </a:solidFill>
              </a:rPr>
              <a:t>N</a:t>
            </a:r>
            <a:r>
              <a:rPr lang="en-US" sz="2000" b="0">
                <a:solidFill>
                  <a:srgbClr val="000000"/>
                </a:solidFill>
              </a:rPr>
              <a:t>   =  </a:t>
            </a:r>
          </a:p>
        </p:txBody>
      </p:sp>
      <p:sp>
        <p:nvSpPr>
          <p:cNvPr id="762886" name="Rectangle 6"/>
          <p:cNvSpPr>
            <a:spLocks noChangeArrowheads="1"/>
          </p:cNvSpPr>
          <p:nvPr/>
        </p:nvSpPr>
        <p:spPr bwMode="auto">
          <a:xfrm>
            <a:off x="6527800" y="1520598"/>
            <a:ext cx="1327150" cy="396875"/>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rPr>
              <a:t>+</a:t>
            </a:r>
            <a:r>
              <a:rPr lang="en-US" b="0" dirty="0">
                <a:solidFill>
                  <a:srgbClr val="000000"/>
                </a:solidFill>
              </a:rPr>
              <a:t> </a:t>
            </a:r>
            <a:r>
              <a:rPr lang="en-US" sz="2000" b="0" dirty="0">
                <a:solidFill>
                  <a:srgbClr val="000000"/>
                </a:solidFill>
              </a:rPr>
              <a:t>1) </a:t>
            </a:r>
          </a:p>
        </p:txBody>
      </p:sp>
      <p:sp>
        <p:nvSpPr>
          <p:cNvPr id="762887" name="Line 7"/>
          <p:cNvSpPr>
            <a:spLocks noChangeShapeType="1"/>
          </p:cNvSpPr>
          <p:nvPr/>
        </p:nvSpPr>
        <p:spPr bwMode="auto">
          <a:xfrm>
            <a:off x="6591300" y="1908930"/>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88" name="Rectangle 8"/>
          <p:cNvSpPr>
            <a:spLocks noChangeArrowheads="1"/>
          </p:cNvSpPr>
          <p:nvPr/>
        </p:nvSpPr>
        <p:spPr bwMode="auto">
          <a:xfrm>
            <a:off x="6527800" y="1849438"/>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
        <p:nvSpPr>
          <p:cNvPr id="762889" name="Rectangle 9"/>
          <p:cNvSpPr>
            <a:spLocks noChangeArrowheads="1"/>
          </p:cNvSpPr>
          <p:nvPr/>
        </p:nvSpPr>
        <p:spPr bwMode="auto">
          <a:xfrm>
            <a:off x="482600" y="2717800"/>
            <a:ext cx="8051800" cy="723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terms on the left side of the formula can be arranged into a triangle, as shown at the bottom of this slide for </a:t>
            </a:r>
            <a:r>
              <a:rPr lang="en-US" sz="2400" b="0" i="1">
                <a:solidFill>
                  <a:srgbClr val="000000"/>
                </a:solidFill>
              </a:rPr>
              <a:t>N</a:t>
            </a:r>
            <a:r>
              <a:rPr lang="en-US" sz="2400" b="0">
                <a:solidFill>
                  <a:srgbClr val="000000"/>
                </a:solidFill>
              </a:rPr>
              <a:t> = 6.  </a:t>
            </a:r>
          </a:p>
        </p:txBody>
      </p:sp>
      <p:grpSp>
        <p:nvGrpSpPr>
          <p:cNvPr id="2" name="Group 10"/>
          <p:cNvGrpSpPr>
            <a:grpSpLocks/>
          </p:cNvGrpSpPr>
          <p:nvPr/>
        </p:nvGrpSpPr>
        <p:grpSpPr bwMode="auto">
          <a:xfrm>
            <a:off x="3657600" y="4787900"/>
            <a:ext cx="1752600" cy="1689100"/>
            <a:chOff x="2232" y="3016"/>
            <a:chExt cx="1104" cy="1064"/>
          </a:xfrm>
        </p:grpSpPr>
        <p:sp>
          <p:nvSpPr>
            <p:cNvPr id="762891" name="Oval 11"/>
            <p:cNvSpPr>
              <a:spLocks noChangeArrowheads="1"/>
            </p:cNvSpPr>
            <p:nvPr/>
          </p:nvSpPr>
          <p:spPr bwMode="auto">
            <a:xfrm>
              <a:off x="2232" y="301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2" name="Oval 12"/>
            <p:cNvSpPr>
              <a:spLocks noChangeArrowheads="1"/>
            </p:cNvSpPr>
            <p:nvPr/>
          </p:nvSpPr>
          <p:spPr bwMode="auto">
            <a:xfrm>
              <a:off x="2232" y="3200"/>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3" name="Oval 13"/>
            <p:cNvSpPr>
              <a:spLocks noChangeArrowheads="1"/>
            </p:cNvSpPr>
            <p:nvPr/>
          </p:nvSpPr>
          <p:spPr bwMode="auto">
            <a:xfrm>
              <a:off x="2232"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4" name="Oval 14"/>
            <p:cNvSpPr>
              <a:spLocks noChangeArrowheads="1"/>
            </p:cNvSpPr>
            <p:nvPr/>
          </p:nvSpPr>
          <p:spPr bwMode="auto">
            <a:xfrm>
              <a:off x="2232"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5" name="Oval 15"/>
            <p:cNvSpPr>
              <a:spLocks noChangeArrowheads="1"/>
            </p:cNvSpPr>
            <p:nvPr/>
          </p:nvSpPr>
          <p:spPr bwMode="auto">
            <a:xfrm>
              <a:off x="2232"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6" name="Oval 16"/>
            <p:cNvSpPr>
              <a:spLocks noChangeArrowheads="1"/>
            </p:cNvSpPr>
            <p:nvPr/>
          </p:nvSpPr>
          <p:spPr bwMode="auto">
            <a:xfrm>
              <a:off x="2232"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7" name="Oval 17"/>
            <p:cNvSpPr>
              <a:spLocks noChangeArrowheads="1"/>
            </p:cNvSpPr>
            <p:nvPr/>
          </p:nvSpPr>
          <p:spPr bwMode="auto">
            <a:xfrm>
              <a:off x="2424" y="3200"/>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8" name="Oval 18"/>
            <p:cNvSpPr>
              <a:spLocks noChangeArrowheads="1"/>
            </p:cNvSpPr>
            <p:nvPr/>
          </p:nvSpPr>
          <p:spPr bwMode="auto">
            <a:xfrm>
              <a:off x="2424"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9" name="Oval 19"/>
            <p:cNvSpPr>
              <a:spLocks noChangeArrowheads="1"/>
            </p:cNvSpPr>
            <p:nvPr/>
          </p:nvSpPr>
          <p:spPr bwMode="auto">
            <a:xfrm>
              <a:off x="2424"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0" name="Oval 20"/>
            <p:cNvSpPr>
              <a:spLocks noChangeArrowheads="1"/>
            </p:cNvSpPr>
            <p:nvPr/>
          </p:nvSpPr>
          <p:spPr bwMode="auto">
            <a:xfrm>
              <a:off x="2424"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1" name="Oval 21"/>
            <p:cNvSpPr>
              <a:spLocks noChangeArrowheads="1"/>
            </p:cNvSpPr>
            <p:nvPr/>
          </p:nvSpPr>
          <p:spPr bwMode="auto">
            <a:xfrm>
              <a:off x="2424"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2" name="Oval 22"/>
            <p:cNvSpPr>
              <a:spLocks noChangeArrowheads="1"/>
            </p:cNvSpPr>
            <p:nvPr/>
          </p:nvSpPr>
          <p:spPr bwMode="auto">
            <a:xfrm>
              <a:off x="2616"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3" name="Oval 23"/>
            <p:cNvSpPr>
              <a:spLocks noChangeArrowheads="1"/>
            </p:cNvSpPr>
            <p:nvPr/>
          </p:nvSpPr>
          <p:spPr bwMode="auto">
            <a:xfrm>
              <a:off x="2616"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4" name="Oval 24"/>
            <p:cNvSpPr>
              <a:spLocks noChangeArrowheads="1"/>
            </p:cNvSpPr>
            <p:nvPr/>
          </p:nvSpPr>
          <p:spPr bwMode="auto">
            <a:xfrm>
              <a:off x="2616"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5" name="Oval 25"/>
            <p:cNvSpPr>
              <a:spLocks noChangeArrowheads="1"/>
            </p:cNvSpPr>
            <p:nvPr/>
          </p:nvSpPr>
          <p:spPr bwMode="auto">
            <a:xfrm>
              <a:off x="2616"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6" name="Oval 26"/>
            <p:cNvSpPr>
              <a:spLocks noChangeArrowheads="1"/>
            </p:cNvSpPr>
            <p:nvPr/>
          </p:nvSpPr>
          <p:spPr bwMode="auto">
            <a:xfrm>
              <a:off x="2808"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7" name="Oval 27"/>
            <p:cNvSpPr>
              <a:spLocks noChangeArrowheads="1"/>
            </p:cNvSpPr>
            <p:nvPr/>
          </p:nvSpPr>
          <p:spPr bwMode="auto">
            <a:xfrm>
              <a:off x="2808"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8" name="Oval 28"/>
            <p:cNvSpPr>
              <a:spLocks noChangeArrowheads="1"/>
            </p:cNvSpPr>
            <p:nvPr/>
          </p:nvSpPr>
          <p:spPr bwMode="auto">
            <a:xfrm>
              <a:off x="2808"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9" name="Oval 29"/>
            <p:cNvSpPr>
              <a:spLocks noChangeArrowheads="1"/>
            </p:cNvSpPr>
            <p:nvPr/>
          </p:nvSpPr>
          <p:spPr bwMode="auto">
            <a:xfrm>
              <a:off x="3000"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0" name="Oval 30"/>
            <p:cNvSpPr>
              <a:spLocks noChangeArrowheads="1"/>
            </p:cNvSpPr>
            <p:nvPr/>
          </p:nvSpPr>
          <p:spPr bwMode="auto">
            <a:xfrm>
              <a:off x="3000"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1" name="Oval 31"/>
            <p:cNvSpPr>
              <a:spLocks noChangeArrowheads="1"/>
            </p:cNvSpPr>
            <p:nvPr/>
          </p:nvSpPr>
          <p:spPr bwMode="auto">
            <a:xfrm>
              <a:off x="3192"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3" name="Group 32"/>
          <p:cNvGrpSpPr>
            <a:grpSpLocks/>
          </p:cNvGrpSpPr>
          <p:nvPr/>
        </p:nvGrpSpPr>
        <p:grpSpPr bwMode="auto">
          <a:xfrm>
            <a:off x="3962400" y="4787900"/>
            <a:ext cx="1752600" cy="1689100"/>
            <a:chOff x="2328" y="3112"/>
            <a:chExt cx="1104" cy="1064"/>
          </a:xfrm>
        </p:grpSpPr>
        <p:sp>
          <p:nvSpPr>
            <p:cNvPr id="762913" name="Oval 33"/>
            <p:cNvSpPr>
              <a:spLocks noChangeArrowheads="1"/>
            </p:cNvSpPr>
            <p:nvPr/>
          </p:nvSpPr>
          <p:spPr bwMode="auto">
            <a:xfrm>
              <a:off x="2328" y="311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4" name="Oval 34"/>
            <p:cNvSpPr>
              <a:spLocks noChangeArrowheads="1"/>
            </p:cNvSpPr>
            <p:nvPr/>
          </p:nvSpPr>
          <p:spPr bwMode="auto">
            <a:xfrm>
              <a:off x="2328" y="3296"/>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5" name="Oval 35"/>
            <p:cNvSpPr>
              <a:spLocks noChangeArrowheads="1"/>
            </p:cNvSpPr>
            <p:nvPr/>
          </p:nvSpPr>
          <p:spPr bwMode="auto">
            <a:xfrm>
              <a:off x="2328"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6" name="Oval 36"/>
            <p:cNvSpPr>
              <a:spLocks noChangeArrowheads="1"/>
            </p:cNvSpPr>
            <p:nvPr/>
          </p:nvSpPr>
          <p:spPr bwMode="auto">
            <a:xfrm>
              <a:off x="2328"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7" name="Oval 37"/>
            <p:cNvSpPr>
              <a:spLocks noChangeArrowheads="1"/>
            </p:cNvSpPr>
            <p:nvPr/>
          </p:nvSpPr>
          <p:spPr bwMode="auto">
            <a:xfrm>
              <a:off x="2328"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8" name="Oval 38"/>
            <p:cNvSpPr>
              <a:spLocks noChangeArrowheads="1"/>
            </p:cNvSpPr>
            <p:nvPr/>
          </p:nvSpPr>
          <p:spPr bwMode="auto">
            <a:xfrm>
              <a:off x="2328"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9" name="Oval 39"/>
            <p:cNvSpPr>
              <a:spLocks noChangeArrowheads="1"/>
            </p:cNvSpPr>
            <p:nvPr/>
          </p:nvSpPr>
          <p:spPr bwMode="auto">
            <a:xfrm>
              <a:off x="2520" y="3296"/>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0" name="Oval 40"/>
            <p:cNvSpPr>
              <a:spLocks noChangeArrowheads="1"/>
            </p:cNvSpPr>
            <p:nvPr/>
          </p:nvSpPr>
          <p:spPr bwMode="auto">
            <a:xfrm>
              <a:off x="2520"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1" name="Oval 41"/>
            <p:cNvSpPr>
              <a:spLocks noChangeArrowheads="1"/>
            </p:cNvSpPr>
            <p:nvPr/>
          </p:nvSpPr>
          <p:spPr bwMode="auto">
            <a:xfrm>
              <a:off x="2520"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2" name="Oval 42"/>
            <p:cNvSpPr>
              <a:spLocks noChangeArrowheads="1"/>
            </p:cNvSpPr>
            <p:nvPr/>
          </p:nvSpPr>
          <p:spPr bwMode="auto">
            <a:xfrm>
              <a:off x="2520"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3" name="Oval 43"/>
            <p:cNvSpPr>
              <a:spLocks noChangeArrowheads="1"/>
            </p:cNvSpPr>
            <p:nvPr/>
          </p:nvSpPr>
          <p:spPr bwMode="auto">
            <a:xfrm>
              <a:off x="2520"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4" name="Oval 44"/>
            <p:cNvSpPr>
              <a:spLocks noChangeArrowheads="1"/>
            </p:cNvSpPr>
            <p:nvPr/>
          </p:nvSpPr>
          <p:spPr bwMode="auto">
            <a:xfrm>
              <a:off x="2712"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5" name="Oval 45"/>
            <p:cNvSpPr>
              <a:spLocks noChangeArrowheads="1"/>
            </p:cNvSpPr>
            <p:nvPr/>
          </p:nvSpPr>
          <p:spPr bwMode="auto">
            <a:xfrm>
              <a:off x="2712"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6" name="Oval 46"/>
            <p:cNvSpPr>
              <a:spLocks noChangeArrowheads="1"/>
            </p:cNvSpPr>
            <p:nvPr/>
          </p:nvSpPr>
          <p:spPr bwMode="auto">
            <a:xfrm>
              <a:off x="2712"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7" name="Oval 47"/>
            <p:cNvSpPr>
              <a:spLocks noChangeArrowheads="1"/>
            </p:cNvSpPr>
            <p:nvPr/>
          </p:nvSpPr>
          <p:spPr bwMode="auto">
            <a:xfrm>
              <a:off x="2712"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8" name="Oval 48"/>
            <p:cNvSpPr>
              <a:spLocks noChangeArrowheads="1"/>
            </p:cNvSpPr>
            <p:nvPr/>
          </p:nvSpPr>
          <p:spPr bwMode="auto">
            <a:xfrm>
              <a:off x="2904"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9" name="Oval 49"/>
            <p:cNvSpPr>
              <a:spLocks noChangeArrowheads="1"/>
            </p:cNvSpPr>
            <p:nvPr/>
          </p:nvSpPr>
          <p:spPr bwMode="auto">
            <a:xfrm>
              <a:off x="2904"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30" name="Oval 50"/>
            <p:cNvSpPr>
              <a:spLocks noChangeArrowheads="1"/>
            </p:cNvSpPr>
            <p:nvPr/>
          </p:nvSpPr>
          <p:spPr bwMode="auto">
            <a:xfrm>
              <a:off x="2904"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31" name="Oval 51"/>
            <p:cNvSpPr>
              <a:spLocks noChangeArrowheads="1"/>
            </p:cNvSpPr>
            <p:nvPr/>
          </p:nvSpPr>
          <p:spPr bwMode="auto">
            <a:xfrm>
              <a:off x="3096"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32" name="Oval 52"/>
            <p:cNvSpPr>
              <a:spLocks noChangeArrowheads="1"/>
            </p:cNvSpPr>
            <p:nvPr/>
          </p:nvSpPr>
          <p:spPr bwMode="auto">
            <a:xfrm>
              <a:off x="3096"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33" name="Oval 53"/>
            <p:cNvSpPr>
              <a:spLocks noChangeArrowheads="1"/>
            </p:cNvSpPr>
            <p:nvPr/>
          </p:nvSpPr>
          <p:spPr bwMode="auto">
            <a:xfrm>
              <a:off x="3288"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sp>
        <p:nvSpPr>
          <p:cNvPr id="762934" name="Rectangle 54"/>
          <p:cNvSpPr>
            <a:spLocks noChangeArrowheads="1"/>
          </p:cNvSpPr>
          <p:nvPr/>
        </p:nvSpPr>
        <p:spPr bwMode="auto">
          <a:xfrm>
            <a:off x="482600" y="3517900"/>
            <a:ext cx="80518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If you duplicate the triangle and rotate it by 180˚, you get a rectangle that in this case contains 6 </a:t>
            </a:r>
            <a:r>
              <a:rPr lang="en-US" sz="2400" b="0" baseline="10000">
                <a:solidFill>
                  <a:srgbClr val="000000"/>
                </a:solidFill>
                <a:latin typeface="Helvetica Neue" charset="0"/>
              </a:rPr>
              <a:t>x</a:t>
            </a:r>
            <a:r>
              <a:rPr lang="en-US" sz="2400" b="0">
                <a:solidFill>
                  <a:srgbClr val="000000"/>
                </a:solidFill>
              </a:rPr>
              <a:t> 7 dots, half of which belong to each triangle. </a:t>
            </a:r>
          </a:p>
        </p:txBody>
      </p:sp>
      <p:grpSp>
        <p:nvGrpSpPr>
          <p:cNvPr id="4" name="Group 55"/>
          <p:cNvGrpSpPr>
            <a:grpSpLocks/>
          </p:cNvGrpSpPr>
          <p:nvPr/>
        </p:nvGrpSpPr>
        <p:grpSpPr bwMode="auto">
          <a:xfrm>
            <a:off x="3467100" y="4648200"/>
            <a:ext cx="2438400" cy="1981200"/>
            <a:chOff x="2112" y="2928"/>
            <a:chExt cx="1536" cy="1248"/>
          </a:xfrm>
        </p:grpSpPr>
        <p:sp>
          <p:nvSpPr>
            <p:cNvPr id="762936" name="Rectangle 56"/>
            <p:cNvSpPr>
              <a:spLocks noChangeArrowheads="1"/>
            </p:cNvSpPr>
            <p:nvPr/>
          </p:nvSpPr>
          <p:spPr bwMode="auto">
            <a:xfrm>
              <a:off x="2112" y="2928"/>
              <a:ext cx="1536" cy="124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5" name="Group 57"/>
            <p:cNvGrpSpPr>
              <a:grpSpLocks/>
            </p:cNvGrpSpPr>
            <p:nvPr/>
          </p:nvGrpSpPr>
          <p:grpSpPr bwMode="auto">
            <a:xfrm>
              <a:off x="2232" y="3016"/>
              <a:ext cx="1296" cy="1064"/>
              <a:chOff x="2328" y="3112"/>
              <a:chExt cx="1296" cy="1064"/>
            </a:xfrm>
          </p:grpSpPr>
          <p:grpSp>
            <p:nvGrpSpPr>
              <p:cNvPr id="6" name="Group 58"/>
              <p:cNvGrpSpPr>
                <a:grpSpLocks/>
              </p:cNvGrpSpPr>
              <p:nvPr/>
            </p:nvGrpSpPr>
            <p:grpSpPr bwMode="auto">
              <a:xfrm>
                <a:off x="2328" y="3112"/>
                <a:ext cx="1104" cy="1064"/>
                <a:chOff x="2232" y="3016"/>
                <a:chExt cx="1104" cy="1064"/>
              </a:xfrm>
            </p:grpSpPr>
            <p:sp>
              <p:nvSpPr>
                <p:cNvPr id="762939" name="Oval 59"/>
                <p:cNvSpPr>
                  <a:spLocks noChangeArrowheads="1"/>
                </p:cNvSpPr>
                <p:nvPr/>
              </p:nvSpPr>
              <p:spPr bwMode="auto">
                <a:xfrm>
                  <a:off x="2232" y="301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0" name="Oval 60"/>
                <p:cNvSpPr>
                  <a:spLocks noChangeArrowheads="1"/>
                </p:cNvSpPr>
                <p:nvPr/>
              </p:nvSpPr>
              <p:spPr bwMode="auto">
                <a:xfrm>
                  <a:off x="2232" y="3200"/>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1" name="Oval 61"/>
                <p:cNvSpPr>
                  <a:spLocks noChangeArrowheads="1"/>
                </p:cNvSpPr>
                <p:nvPr/>
              </p:nvSpPr>
              <p:spPr bwMode="auto">
                <a:xfrm>
                  <a:off x="2232"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2" name="Oval 62"/>
                <p:cNvSpPr>
                  <a:spLocks noChangeArrowheads="1"/>
                </p:cNvSpPr>
                <p:nvPr/>
              </p:nvSpPr>
              <p:spPr bwMode="auto">
                <a:xfrm>
                  <a:off x="2232"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3" name="Oval 63"/>
                <p:cNvSpPr>
                  <a:spLocks noChangeArrowheads="1"/>
                </p:cNvSpPr>
                <p:nvPr/>
              </p:nvSpPr>
              <p:spPr bwMode="auto">
                <a:xfrm>
                  <a:off x="2232"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4" name="Oval 64"/>
                <p:cNvSpPr>
                  <a:spLocks noChangeArrowheads="1"/>
                </p:cNvSpPr>
                <p:nvPr/>
              </p:nvSpPr>
              <p:spPr bwMode="auto">
                <a:xfrm>
                  <a:off x="2232"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5" name="Oval 65"/>
                <p:cNvSpPr>
                  <a:spLocks noChangeArrowheads="1"/>
                </p:cNvSpPr>
                <p:nvPr/>
              </p:nvSpPr>
              <p:spPr bwMode="auto">
                <a:xfrm>
                  <a:off x="2424" y="3200"/>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6" name="Oval 66"/>
                <p:cNvSpPr>
                  <a:spLocks noChangeArrowheads="1"/>
                </p:cNvSpPr>
                <p:nvPr/>
              </p:nvSpPr>
              <p:spPr bwMode="auto">
                <a:xfrm>
                  <a:off x="2424"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7" name="Oval 67"/>
                <p:cNvSpPr>
                  <a:spLocks noChangeArrowheads="1"/>
                </p:cNvSpPr>
                <p:nvPr/>
              </p:nvSpPr>
              <p:spPr bwMode="auto">
                <a:xfrm>
                  <a:off x="2424"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8" name="Oval 68"/>
                <p:cNvSpPr>
                  <a:spLocks noChangeArrowheads="1"/>
                </p:cNvSpPr>
                <p:nvPr/>
              </p:nvSpPr>
              <p:spPr bwMode="auto">
                <a:xfrm>
                  <a:off x="2424"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9" name="Oval 69"/>
                <p:cNvSpPr>
                  <a:spLocks noChangeArrowheads="1"/>
                </p:cNvSpPr>
                <p:nvPr/>
              </p:nvSpPr>
              <p:spPr bwMode="auto">
                <a:xfrm>
                  <a:off x="2424"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0" name="Oval 70"/>
                <p:cNvSpPr>
                  <a:spLocks noChangeArrowheads="1"/>
                </p:cNvSpPr>
                <p:nvPr/>
              </p:nvSpPr>
              <p:spPr bwMode="auto">
                <a:xfrm>
                  <a:off x="2616"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1" name="Oval 71"/>
                <p:cNvSpPr>
                  <a:spLocks noChangeArrowheads="1"/>
                </p:cNvSpPr>
                <p:nvPr/>
              </p:nvSpPr>
              <p:spPr bwMode="auto">
                <a:xfrm>
                  <a:off x="2616"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2" name="Oval 72"/>
                <p:cNvSpPr>
                  <a:spLocks noChangeArrowheads="1"/>
                </p:cNvSpPr>
                <p:nvPr/>
              </p:nvSpPr>
              <p:spPr bwMode="auto">
                <a:xfrm>
                  <a:off x="2616"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3" name="Oval 73"/>
                <p:cNvSpPr>
                  <a:spLocks noChangeArrowheads="1"/>
                </p:cNvSpPr>
                <p:nvPr/>
              </p:nvSpPr>
              <p:spPr bwMode="auto">
                <a:xfrm>
                  <a:off x="2616"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4" name="Oval 74"/>
                <p:cNvSpPr>
                  <a:spLocks noChangeArrowheads="1"/>
                </p:cNvSpPr>
                <p:nvPr/>
              </p:nvSpPr>
              <p:spPr bwMode="auto">
                <a:xfrm>
                  <a:off x="2808"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5" name="Oval 75"/>
                <p:cNvSpPr>
                  <a:spLocks noChangeArrowheads="1"/>
                </p:cNvSpPr>
                <p:nvPr/>
              </p:nvSpPr>
              <p:spPr bwMode="auto">
                <a:xfrm>
                  <a:off x="2808"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6" name="Oval 76"/>
                <p:cNvSpPr>
                  <a:spLocks noChangeArrowheads="1"/>
                </p:cNvSpPr>
                <p:nvPr/>
              </p:nvSpPr>
              <p:spPr bwMode="auto">
                <a:xfrm>
                  <a:off x="2808"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7" name="Oval 77"/>
                <p:cNvSpPr>
                  <a:spLocks noChangeArrowheads="1"/>
                </p:cNvSpPr>
                <p:nvPr/>
              </p:nvSpPr>
              <p:spPr bwMode="auto">
                <a:xfrm>
                  <a:off x="3000"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8" name="Oval 78"/>
                <p:cNvSpPr>
                  <a:spLocks noChangeArrowheads="1"/>
                </p:cNvSpPr>
                <p:nvPr/>
              </p:nvSpPr>
              <p:spPr bwMode="auto">
                <a:xfrm>
                  <a:off x="3000"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9" name="Oval 79"/>
                <p:cNvSpPr>
                  <a:spLocks noChangeArrowheads="1"/>
                </p:cNvSpPr>
                <p:nvPr/>
              </p:nvSpPr>
              <p:spPr bwMode="auto">
                <a:xfrm>
                  <a:off x="3192"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7" name="Group 80"/>
              <p:cNvGrpSpPr>
                <a:grpSpLocks/>
              </p:cNvGrpSpPr>
              <p:nvPr/>
            </p:nvGrpSpPr>
            <p:grpSpPr bwMode="auto">
              <a:xfrm rot="10800000">
                <a:off x="2520" y="3112"/>
                <a:ext cx="1104" cy="1064"/>
                <a:chOff x="2328" y="3112"/>
                <a:chExt cx="1104" cy="1064"/>
              </a:xfrm>
            </p:grpSpPr>
            <p:sp>
              <p:nvSpPr>
                <p:cNvPr id="762961" name="Oval 81"/>
                <p:cNvSpPr>
                  <a:spLocks noChangeArrowheads="1"/>
                </p:cNvSpPr>
                <p:nvPr/>
              </p:nvSpPr>
              <p:spPr bwMode="auto">
                <a:xfrm>
                  <a:off x="2328" y="311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2" name="Oval 82"/>
                <p:cNvSpPr>
                  <a:spLocks noChangeArrowheads="1"/>
                </p:cNvSpPr>
                <p:nvPr/>
              </p:nvSpPr>
              <p:spPr bwMode="auto">
                <a:xfrm>
                  <a:off x="2328" y="3296"/>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3" name="Oval 83"/>
                <p:cNvSpPr>
                  <a:spLocks noChangeArrowheads="1"/>
                </p:cNvSpPr>
                <p:nvPr/>
              </p:nvSpPr>
              <p:spPr bwMode="auto">
                <a:xfrm>
                  <a:off x="2328"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4" name="Oval 84"/>
                <p:cNvSpPr>
                  <a:spLocks noChangeArrowheads="1"/>
                </p:cNvSpPr>
                <p:nvPr/>
              </p:nvSpPr>
              <p:spPr bwMode="auto">
                <a:xfrm>
                  <a:off x="2328"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5" name="Oval 85"/>
                <p:cNvSpPr>
                  <a:spLocks noChangeArrowheads="1"/>
                </p:cNvSpPr>
                <p:nvPr/>
              </p:nvSpPr>
              <p:spPr bwMode="auto">
                <a:xfrm>
                  <a:off x="2328"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6" name="Oval 86"/>
                <p:cNvSpPr>
                  <a:spLocks noChangeArrowheads="1"/>
                </p:cNvSpPr>
                <p:nvPr/>
              </p:nvSpPr>
              <p:spPr bwMode="auto">
                <a:xfrm>
                  <a:off x="2328"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7" name="Oval 87"/>
                <p:cNvSpPr>
                  <a:spLocks noChangeArrowheads="1"/>
                </p:cNvSpPr>
                <p:nvPr/>
              </p:nvSpPr>
              <p:spPr bwMode="auto">
                <a:xfrm>
                  <a:off x="2520" y="3296"/>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8" name="Oval 88"/>
                <p:cNvSpPr>
                  <a:spLocks noChangeArrowheads="1"/>
                </p:cNvSpPr>
                <p:nvPr/>
              </p:nvSpPr>
              <p:spPr bwMode="auto">
                <a:xfrm>
                  <a:off x="2520"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9" name="Oval 89"/>
                <p:cNvSpPr>
                  <a:spLocks noChangeArrowheads="1"/>
                </p:cNvSpPr>
                <p:nvPr/>
              </p:nvSpPr>
              <p:spPr bwMode="auto">
                <a:xfrm>
                  <a:off x="2520"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0" name="Oval 90"/>
                <p:cNvSpPr>
                  <a:spLocks noChangeArrowheads="1"/>
                </p:cNvSpPr>
                <p:nvPr/>
              </p:nvSpPr>
              <p:spPr bwMode="auto">
                <a:xfrm>
                  <a:off x="2520"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1" name="Oval 91"/>
                <p:cNvSpPr>
                  <a:spLocks noChangeArrowheads="1"/>
                </p:cNvSpPr>
                <p:nvPr/>
              </p:nvSpPr>
              <p:spPr bwMode="auto">
                <a:xfrm>
                  <a:off x="2520"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2" name="Oval 92"/>
                <p:cNvSpPr>
                  <a:spLocks noChangeArrowheads="1"/>
                </p:cNvSpPr>
                <p:nvPr/>
              </p:nvSpPr>
              <p:spPr bwMode="auto">
                <a:xfrm>
                  <a:off x="2712"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3" name="Oval 93"/>
                <p:cNvSpPr>
                  <a:spLocks noChangeArrowheads="1"/>
                </p:cNvSpPr>
                <p:nvPr/>
              </p:nvSpPr>
              <p:spPr bwMode="auto">
                <a:xfrm>
                  <a:off x="2712"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4" name="Oval 94"/>
                <p:cNvSpPr>
                  <a:spLocks noChangeArrowheads="1"/>
                </p:cNvSpPr>
                <p:nvPr/>
              </p:nvSpPr>
              <p:spPr bwMode="auto">
                <a:xfrm>
                  <a:off x="2712"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5" name="Oval 95"/>
                <p:cNvSpPr>
                  <a:spLocks noChangeArrowheads="1"/>
                </p:cNvSpPr>
                <p:nvPr/>
              </p:nvSpPr>
              <p:spPr bwMode="auto">
                <a:xfrm>
                  <a:off x="2712"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6" name="Oval 96"/>
                <p:cNvSpPr>
                  <a:spLocks noChangeArrowheads="1"/>
                </p:cNvSpPr>
                <p:nvPr/>
              </p:nvSpPr>
              <p:spPr bwMode="auto">
                <a:xfrm>
                  <a:off x="2904"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7" name="Oval 97"/>
                <p:cNvSpPr>
                  <a:spLocks noChangeArrowheads="1"/>
                </p:cNvSpPr>
                <p:nvPr/>
              </p:nvSpPr>
              <p:spPr bwMode="auto">
                <a:xfrm>
                  <a:off x="2904"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8" name="Oval 98"/>
                <p:cNvSpPr>
                  <a:spLocks noChangeArrowheads="1"/>
                </p:cNvSpPr>
                <p:nvPr/>
              </p:nvSpPr>
              <p:spPr bwMode="auto">
                <a:xfrm>
                  <a:off x="2904"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9" name="Oval 99"/>
                <p:cNvSpPr>
                  <a:spLocks noChangeArrowheads="1"/>
                </p:cNvSpPr>
                <p:nvPr/>
              </p:nvSpPr>
              <p:spPr bwMode="auto">
                <a:xfrm>
                  <a:off x="3096"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80" name="Oval 100"/>
                <p:cNvSpPr>
                  <a:spLocks noChangeArrowheads="1"/>
                </p:cNvSpPr>
                <p:nvPr/>
              </p:nvSpPr>
              <p:spPr bwMode="auto">
                <a:xfrm>
                  <a:off x="3096"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81" name="Oval 101"/>
                <p:cNvSpPr>
                  <a:spLocks noChangeArrowheads="1"/>
                </p:cNvSpPr>
                <p:nvPr/>
              </p:nvSpPr>
              <p:spPr bwMode="auto">
                <a:xfrm>
                  <a:off x="3288"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288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762934">
                                            <p:txEl>
                                              <p:pRg st="0" end="0"/>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p:stCondLst>
                              <p:cond delay="500"/>
                            </p:stCondLst>
                            <p:childTnLst>
                              <p:par>
                                <p:cTn id="23" presetID="8" presetClass="emph" presetSubtype="0" fill="hold" nodeType="afterEffect">
                                  <p:stCondLst>
                                    <p:cond delay="0"/>
                                  </p:stCondLst>
                                  <p:childTnLst>
                                    <p:animRot by="10800000">
                                      <p:cBhvr>
                                        <p:cTn id="24" dur="1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9" grpId="0" build="p" autoUpdateAnimBg="0"/>
      <p:bldP spid="762934" grpId="0" build="p" autoUpdateAnimBg="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Quadratic Growth</a:t>
            </a:r>
            <a:endParaRPr lang="en-US" sz="4000" dirty="0">
              <a:solidFill>
                <a:schemeClr val="tx1"/>
              </a:solidFill>
            </a:endParaRPr>
          </a:p>
        </p:txBody>
      </p:sp>
      <p:sp>
        <p:nvSpPr>
          <p:cNvPr id="764931" name="Rectangle 3"/>
          <p:cNvSpPr>
            <a:spLocks noChangeArrowheads="1"/>
          </p:cNvSpPr>
          <p:nvPr/>
        </p:nvSpPr>
        <p:spPr bwMode="auto">
          <a:xfrm>
            <a:off x="482600" y="1155700"/>
            <a:ext cx="8183563" cy="749300"/>
          </a:xfrm>
          <a:prstGeom prst="rect">
            <a:avLst/>
          </a:prstGeom>
          <a:noFill/>
          <a:ln w="9525">
            <a:noFill/>
            <a:miter lim="800000"/>
            <a:headEnd/>
            <a:tailEnd/>
          </a:ln>
          <a:effectLst/>
        </p:spPr>
        <p:txBody>
          <a:bodyPr>
            <a:prstTxWarp prst="textNoShape">
              <a:avLst/>
            </a:prstTxWarp>
          </a:bodyPr>
          <a:lstStyle/>
          <a:p>
            <a:pPr marL="342900" indent="-342900" algn="just">
              <a:lnSpc>
                <a:spcPct val="90000"/>
              </a:lnSpc>
              <a:spcAft>
                <a:spcPct val="50000"/>
              </a:spcAft>
              <a:buFontTx/>
              <a:buChar char="•"/>
            </a:pPr>
            <a:r>
              <a:rPr lang="en-US" sz="2400" b="0">
                <a:solidFill>
                  <a:srgbClr val="000000"/>
                </a:solidFill>
              </a:rPr>
              <a:t>The reason behind the rapid growth in the running time of selection sort becomes clear if you make a table showing the </a:t>
            </a:r>
            <a:r>
              <a:rPr lang="en-US" sz="2400" b="0">
                <a:solidFill>
                  <a:srgbClr val="CCFFFF"/>
                </a:solidFill>
              </a:rPr>
              <a:t>xxx</a:t>
            </a:r>
            <a:r>
              <a:rPr lang="en-US" sz="2400" b="0">
                <a:solidFill>
                  <a:srgbClr val="000000"/>
                </a:solidFill>
              </a:rPr>
              <a:t> </a:t>
            </a:r>
          </a:p>
        </p:txBody>
      </p:sp>
      <p:sp>
        <p:nvSpPr>
          <p:cNvPr id="764932" name="Rectangle 4"/>
          <p:cNvSpPr>
            <a:spLocks noChangeArrowheads="1"/>
          </p:cNvSpPr>
          <p:nvPr/>
        </p:nvSpPr>
        <p:spPr bwMode="auto">
          <a:xfrm>
            <a:off x="4648200" y="2781300"/>
            <a:ext cx="12954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55</a:t>
            </a:r>
          </a:p>
        </p:txBody>
      </p:sp>
      <p:sp>
        <p:nvSpPr>
          <p:cNvPr id="764933" name="Rectangle 5"/>
          <p:cNvSpPr>
            <a:spLocks noChangeArrowheads="1"/>
          </p:cNvSpPr>
          <p:nvPr/>
        </p:nvSpPr>
        <p:spPr bwMode="auto">
          <a:xfrm>
            <a:off x="3505200" y="2452688"/>
            <a:ext cx="1143000" cy="366712"/>
          </a:xfrm>
          <a:prstGeom prst="rect">
            <a:avLst/>
          </a:prstGeom>
          <a:noFill/>
          <a:ln w="9525">
            <a:noFill/>
            <a:miter lim="800000"/>
            <a:headEnd/>
            <a:tailEnd/>
          </a:ln>
          <a:effectLst/>
        </p:spPr>
        <p:txBody>
          <a:bodyPr>
            <a:prstTxWarp prst="textNoShape">
              <a:avLst/>
            </a:prstTxWarp>
            <a:spAutoFit/>
          </a:bodyPr>
          <a:lstStyle/>
          <a:p>
            <a:pPr algn="ctr"/>
            <a:r>
              <a:rPr lang="en-US" sz="1800" b="0" i="1">
                <a:solidFill>
                  <a:srgbClr val="000000"/>
                </a:solidFill>
              </a:rPr>
              <a:t>N</a:t>
            </a:r>
          </a:p>
        </p:txBody>
      </p:sp>
      <p:sp>
        <p:nvSpPr>
          <p:cNvPr id="764934" name="Rectangle 6"/>
          <p:cNvSpPr>
            <a:spLocks noChangeArrowheads="1"/>
          </p:cNvSpPr>
          <p:nvPr/>
        </p:nvSpPr>
        <p:spPr bwMode="auto">
          <a:xfrm>
            <a:off x="4648200" y="3124200"/>
            <a:ext cx="12954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5050</a:t>
            </a:r>
          </a:p>
        </p:txBody>
      </p:sp>
      <p:sp>
        <p:nvSpPr>
          <p:cNvPr id="764935" name="Rectangle 7"/>
          <p:cNvSpPr>
            <a:spLocks noChangeArrowheads="1"/>
          </p:cNvSpPr>
          <p:nvPr/>
        </p:nvSpPr>
        <p:spPr bwMode="auto">
          <a:xfrm>
            <a:off x="4648200" y="3467100"/>
            <a:ext cx="12954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500,500</a:t>
            </a:r>
          </a:p>
        </p:txBody>
      </p:sp>
      <p:sp>
        <p:nvSpPr>
          <p:cNvPr id="764936" name="Rectangle 8"/>
          <p:cNvSpPr>
            <a:spLocks noChangeArrowheads="1"/>
          </p:cNvSpPr>
          <p:nvPr/>
        </p:nvSpPr>
        <p:spPr bwMode="auto">
          <a:xfrm>
            <a:off x="4648200" y="3810000"/>
            <a:ext cx="12954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50,005,000</a:t>
            </a:r>
          </a:p>
        </p:txBody>
      </p:sp>
      <p:sp>
        <p:nvSpPr>
          <p:cNvPr id="764937" name="Rectangle 9"/>
          <p:cNvSpPr>
            <a:spLocks noChangeArrowheads="1"/>
          </p:cNvSpPr>
          <p:nvPr/>
        </p:nvSpPr>
        <p:spPr bwMode="auto">
          <a:xfrm>
            <a:off x="3505200" y="2781300"/>
            <a:ext cx="11430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10</a:t>
            </a:r>
            <a:endParaRPr lang="en-US" sz="1800">
              <a:solidFill>
                <a:srgbClr val="000000"/>
              </a:solidFill>
            </a:endParaRPr>
          </a:p>
        </p:txBody>
      </p:sp>
      <p:sp>
        <p:nvSpPr>
          <p:cNvPr id="764938" name="Rectangle 10"/>
          <p:cNvSpPr>
            <a:spLocks noChangeArrowheads="1"/>
          </p:cNvSpPr>
          <p:nvPr/>
        </p:nvSpPr>
        <p:spPr bwMode="auto">
          <a:xfrm>
            <a:off x="3505200" y="3124200"/>
            <a:ext cx="11430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100</a:t>
            </a:r>
            <a:endParaRPr lang="en-US" sz="1800">
              <a:solidFill>
                <a:srgbClr val="000000"/>
              </a:solidFill>
            </a:endParaRPr>
          </a:p>
        </p:txBody>
      </p:sp>
      <p:sp>
        <p:nvSpPr>
          <p:cNvPr id="764939" name="Rectangle 11"/>
          <p:cNvSpPr>
            <a:spLocks noChangeArrowheads="1"/>
          </p:cNvSpPr>
          <p:nvPr/>
        </p:nvSpPr>
        <p:spPr bwMode="auto">
          <a:xfrm>
            <a:off x="3505200" y="3467100"/>
            <a:ext cx="11430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1000</a:t>
            </a:r>
            <a:endParaRPr lang="en-US" sz="1800">
              <a:solidFill>
                <a:srgbClr val="000000"/>
              </a:solidFill>
            </a:endParaRPr>
          </a:p>
        </p:txBody>
      </p:sp>
      <p:sp>
        <p:nvSpPr>
          <p:cNvPr id="764940" name="Rectangle 12"/>
          <p:cNvSpPr>
            <a:spLocks noChangeArrowheads="1"/>
          </p:cNvSpPr>
          <p:nvPr/>
        </p:nvSpPr>
        <p:spPr bwMode="auto">
          <a:xfrm>
            <a:off x="3505200" y="3810000"/>
            <a:ext cx="11430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10000</a:t>
            </a:r>
            <a:endParaRPr lang="en-US" sz="1800">
              <a:solidFill>
                <a:srgbClr val="000000"/>
              </a:solidFill>
            </a:endParaRPr>
          </a:p>
        </p:txBody>
      </p:sp>
      <p:grpSp>
        <p:nvGrpSpPr>
          <p:cNvPr id="2" name="Group 13"/>
          <p:cNvGrpSpPr>
            <a:grpSpLocks/>
          </p:cNvGrpSpPr>
          <p:nvPr/>
        </p:nvGrpSpPr>
        <p:grpSpPr bwMode="auto">
          <a:xfrm>
            <a:off x="1981200" y="1828800"/>
            <a:ext cx="1035050" cy="511175"/>
            <a:chOff x="1232" y="1520"/>
            <a:chExt cx="652" cy="322"/>
          </a:xfrm>
        </p:grpSpPr>
        <p:sp>
          <p:nvSpPr>
            <p:cNvPr id="764942" name="Rectangle 14"/>
            <p:cNvSpPr>
              <a:spLocks noChangeArrowheads="1"/>
            </p:cNvSpPr>
            <p:nvPr/>
          </p:nvSpPr>
          <p:spPr bwMode="auto">
            <a:xfrm>
              <a:off x="1232" y="1520"/>
              <a:ext cx="652" cy="212"/>
            </a:xfrm>
            <a:prstGeom prst="rect">
              <a:avLst/>
            </a:prstGeom>
            <a:noFill/>
            <a:ln w="9525">
              <a:noFill/>
              <a:miter lim="800000"/>
              <a:headEnd/>
              <a:tailEnd/>
            </a:ln>
            <a:effectLst/>
          </p:spPr>
          <p:txBody>
            <a:bodyPr wrap="none">
              <a:prstTxWarp prst="textNoShape">
                <a:avLst/>
              </a:prstTxWarp>
              <a:spAutoFit/>
            </a:bodyPr>
            <a:lstStyle/>
            <a:p>
              <a:r>
                <a:rPr lang="en-US" b="0" i="1">
                  <a:solidFill>
                    <a:srgbClr val="000000"/>
                  </a:solidFill>
                </a:rPr>
                <a:t>N</a:t>
              </a:r>
              <a:r>
                <a:rPr lang="en-US" sz="1000" b="0" i="1">
                  <a:solidFill>
                    <a:srgbClr val="000000"/>
                  </a:solidFill>
                </a:rPr>
                <a:t>  </a:t>
              </a:r>
              <a:r>
                <a:rPr lang="en-US" b="0" baseline="10000">
                  <a:solidFill>
                    <a:srgbClr val="000000"/>
                  </a:solidFill>
                  <a:latin typeface="Helvetica Neue" charset="0"/>
                </a:rPr>
                <a:t>x</a:t>
              </a:r>
              <a:r>
                <a:rPr lang="en-US" sz="1600" b="0">
                  <a:solidFill>
                    <a:srgbClr val="000000"/>
                  </a:solidFill>
                </a:rPr>
                <a:t> </a:t>
              </a:r>
              <a:r>
                <a:rPr lang="en-US" b="0">
                  <a:solidFill>
                    <a:srgbClr val="000000"/>
                  </a:solidFill>
                </a:rPr>
                <a:t>(</a:t>
              </a:r>
              <a:r>
                <a:rPr lang="en-US" b="0" i="1">
                  <a:solidFill>
                    <a:srgbClr val="000000"/>
                  </a:solidFill>
                </a:rPr>
                <a:t>N</a:t>
              </a:r>
              <a:r>
                <a:rPr lang="en-US" b="0">
                  <a:solidFill>
                    <a:srgbClr val="000000"/>
                  </a:solidFill>
                </a:rPr>
                <a:t> + 1) </a:t>
              </a:r>
              <a:endParaRPr lang="en-US" sz="1600" b="0">
                <a:solidFill>
                  <a:srgbClr val="000000"/>
                </a:solidFill>
              </a:endParaRPr>
            </a:p>
          </p:txBody>
        </p:sp>
        <p:sp>
          <p:nvSpPr>
            <p:cNvPr id="764943" name="Line 15"/>
            <p:cNvSpPr>
              <a:spLocks noChangeShapeType="1"/>
            </p:cNvSpPr>
            <p:nvPr/>
          </p:nvSpPr>
          <p:spPr bwMode="auto">
            <a:xfrm>
              <a:off x="1272" y="1703"/>
              <a:ext cx="576"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4944" name="Rectangle 16"/>
            <p:cNvSpPr>
              <a:spLocks noChangeArrowheads="1"/>
            </p:cNvSpPr>
            <p:nvPr/>
          </p:nvSpPr>
          <p:spPr bwMode="auto">
            <a:xfrm>
              <a:off x="1296" y="1650"/>
              <a:ext cx="544" cy="192"/>
            </a:xfrm>
            <a:prstGeom prst="rect">
              <a:avLst/>
            </a:prstGeom>
            <a:noFill/>
            <a:ln w="9525">
              <a:noFill/>
              <a:miter lim="800000"/>
              <a:headEnd/>
              <a:tailEnd/>
            </a:ln>
            <a:effectLst/>
          </p:spPr>
          <p:txBody>
            <a:bodyPr>
              <a:prstTxWarp prst="textNoShape">
                <a:avLst/>
              </a:prstTxWarp>
              <a:spAutoFit/>
            </a:bodyPr>
            <a:lstStyle/>
            <a:p>
              <a:pPr algn="ctr"/>
              <a:r>
                <a:rPr lang="en-US" b="0" dirty="0">
                  <a:solidFill>
                    <a:srgbClr val="000000"/>
                  </a:solidFill>
                </a:rPr>
                <a:t>2</a:t>
              </a:r>
              <a:r>
                <a:rPr lang="en-US" sz="1600" b="0" dirty="0">
                  <a:solidFill>
                    <a:srgbClr val="000000"/>
                  </a:solidFill>
                </a:rPr>
                <a:t> </a:t>
              </a:r>
            </a:p>
          </p:txBody>
        </p:sp>
      </p:grpSp>
      <p:grpSp>
        <p:nvGrpSpPr>
          <p:cNvPr id="3" name="Group 17"/>
          <p:cNvGrpSpPr>
            <a:grpSpLocks/>
          </p:cNvGrpSpPr>
          <p:nvPr/>
        </p:nvGrpSpPr>
        <p:grpSpPr bwMode="auto">
          <a:xfrm>
            <a:off x="4757738" y="2273300"/>
            <a:ext cx="1035050" cy="511175"/>
            <a:chOff x="1232" y="1520"/>
            <a:chExt cx="652" cy="322"/>
          </a:xfrm>
        </p:grpSpPr>
        <p:sp>
          <p:nvSpPr>
            <p:cNvPr id="764946" name="Rectangle 18"/>
            <p:cNvSpPr>
              <a:spLocks noChangeArrowheads="1"/>
            </p:cNvSpPr>
            <p:nvPr/>
          </p:nvSpPr>
          <p:spPr bwMode="auto">
            <a:xfrm>
              <a:off x="1232" y="1520"/>
              <a:ext cx="652" cy="212"/>
            </a:xfrm>
            <a:prstGeom prst="rect">
              <a:avLst/>
            </a:prstGeom>
            <a:noFill/>
            <a:ln w="9525">
              <a:noFill/>
              <a:miter lim="800000"/>
              <a:headEnd/>
              <a:tailEnd/>
            </a:ln>
            <a:effectLst/>
          </p:spPr>
          <p:txBody>
            <a:bodyPr wrap="none">
              <a:prstTxWarp prst="textNoShape">
                <a:avLst/>
              </a:prstTxWarp>
              <a:spAutoFit/>
            </a:bodyPr>
            <a:lstStyle/>
            <a:p>
              <a:r>
                <a:rPr lang="en-US" b="0" i="1">
                  <a:solidFill>
                    <a:srgbClr val="000000"/>
                  </a:solidFill>
                </a:rPr>
                <a:t>N</a:t>
              </a:r>
              <a:r>
                <a:rPr lang="en-US" sz="1000" b="0" i="1">
                  <a:solidFill>
                    <a:srgbClr val="000000"/>
                  </a:solidFill>
                </a:rPr>
                <a:t>  </a:t>
              </a:r>
              <a:r>
                <a:rPr lang="en-US" b="0" baseline="10000">
                  <a:solidFill>
                    <a:srgbClr val="000000"/>
                  </a:solidFill>
                  <a:latin typeface="Helvetica Neue" charset="0"/>
                </a:rPr>
                <a:t>x</a:t>
              </a:r>
              <a:r>
                <a:rPr lang="en-US" sz="1600" b="0">
                  <a:solidFill>
                    <a:srgbClr val="000000"/>
                  </a:solidFill>
                </a:rPr>
                <a:t> </a:t>
              </a:r>
              <a:r>
                <a:rPr lang="en-US" b="0">
                  <a:solidFill>
                    <a:srgbClr val="000000"/>
                  </a:solidFill>
                </a:rPr>
                <a:t>(</a:t>
              </a:r>
              <a:r>
                <a:rPr lang="en-US" b="0" i="1">
                  <a:solidFill>
                    <a:srgbClr val="000000"/>
                  </a:solidFill>
                </a:rPr>
                <a:t>N</a:t>
              </a:r>
              <a:r>
                <a:rPr lang="en-US" b="0">
                  <a:solidFill>
                    <a:srgbClr val="000000"/>
                  </a:solidFill>
                </a:rPr>
                <a:t> + 1) </a:t>
              </a:r>
              <a:endParaRPr lang="en-US" sz="1600" b="0">
                <a:solidFill>
                  <a:srgbClr val="000000"/>
                </a:solidFill>
              </a:endParaRPr>
            </a:p>
          </p:txBody>
        </p:sp>
        <p:sp>
          <p:nvSpPr>
            <p:cNvPr id="764947" name="Line 19"/>
            <p:cNvSpPr>
              <a:spLocks noChangeShapeType="1"/>
            </p:cNvSpPr>
            <p:nvPr/>
          </p:nvSpPr>
          <p:spPr bwMode="auto">
            <a:xfrm>
              <a:off x="1272" y="1703"/>
              <a:ext cx="576"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4948" name="Rectangle 20"/>
            <p:cNvSpPr>
              <a:spLocks noChangeArrowheads="1"/>
            </p:cNvSpPr>
            <p:nvPr/>
          </p:nvSpPr>
          <p:spPr bwMode="auto">
            <a:xfrm>
              <a:off x="1296" y="1650"/>
              <a:ext cx="544" cy="192"/>
            </a:xfrm>
            <a:prstGeom prst="rect">
              <a:avLst/>
            </a:prstGeom>
            <a:noFill/>
            <a:ln w="9525">
              <a:noFill/>
              <a:miter lim="800000"/>
              <a:headEnd/>
              <a:tailEnd/>
            </a:ln>
            <a:effectLst/>
          </p:spPr>
          <p:txBody>
            <a:bodyPr>
              <a:prstTxWarp prst="textNoShape">
                <a:avLst/>
              </a:prstTxWarp>
              <a:spAutoFit/>
            </a:bodyPr>
            <a:lstStyle/>
            <a:p>
              <a:pPr algn="ctr"/>
              <a:r>
                <a:rPr lang="en-US" b="0" dirty="0">
                  <a:solidFill>
                    <a:srgbClr val="000000"/>
                  </a:solidFill>
                </a:rPr>
                <a:t>2</a:t>
              </a:r>
              <a:r>
                <a:rPr lang="en-US" sz="1600" b="0" dirty="0">
                  <a:solidFill>
                    <a:srgbClr val="000000"/>
                  </a:solidFill>
                </a:rPr>
                <a:t> </a:t>
              </a:r>
            </a:p>
          </p:txBody>
        </p:sp>
      </p:grpSp>
      <p:grpSp>
        <p:nvGrpSpPr>
          <p:cNvPr id="4" name="Group 21"/>
          <p:cNvGrpSpPr>
            <a:grpSpLocks/>
          </p:cNvGrpSpPr>
          <p:nvPr/>
        </p:nvGrpSpPr>
        <p:grpSpPr bwMode="auto">
          <a:xfrm>
            <a:off x="477838" y="4279900"/>
            <a:ext cx="8188325" cy="2425700"/>
            <a:chOff x="301" y="2696"/>
            <a:chExt cx="5158" cy="1528"/>
          </a:xfrm>
        </p:grpSpPr>
        <p:sp>
          <p:nvSpPr>
            <p:cNvPr id="764950" name="Rectangle 22"/>
            <p:cNvSpPr>
              <a:spLocks noChangeArrowheads="1"/>
            </p:cNvSpPr>
            <p:nvPr/>
          </p:nvSpPr>
          <p:spPr bwMode="auto">
            <a:xfrm>
              <a:off x="304" y="2696"/>
              <a:ext cx="5155" cy="856"/>
            </a:xfrm>
            <a:prstGeom prst="rect">
              <a:avLst/>
            </a:prstGeom>
            <a:noFill/>
            <a:ln w="9525">
              <a:noFill/>
              <a:miter lim="800000"/>
              <a:headEnd/>
              <a:tailEnd/>
            </a:ln>
            <a:effectLst/>
          </p:spPr>
          <p:txBody>
            <a:bodyPr>
              <a:prstTxWarp prst="textNoShape">
                <a:avLst/>
              </a:prstTxWarp>
            </a:bodyPr>
            <a:lstStyle/>
            <a:p>
              <a:pPr marL="342900" indent="-342900" algn="just">
                <a:lnSpc>
                  <a:spcPct val="90000"/>
                </a:lnSpc>
                <a:spcAft>
                  <a:spcPct val="50000"/>
                </a:spcAft>
                <a:buFontTx/>
                <a:buChar char="•"/>
              </a:pPr>
              <a:r>
                <a:rPr lang="en-US" sz="2400" b="0" dirty="0">
                  <a:solidFill>
                    <a:srgbClr val="000000"/>
                  </a:solidFill>
                </a:rPr>
                <a:t>The growth pattern in the right column is similar to that of the measured running time of the selection sort algorithm.  As the </a:t>
              </a:r>
              <a:r>
                <a:rPr lang="en-US" sz="2400" b="0" dirty="0" err="1">
                  <a:solidFill>
                    <a:srgbClr val="CCFFFF"/>
                  </a:solidFill>
                </a:rPr>
                <a:t>x</a:t>
              </a:r>
              <a:endParaRPr lang="en-US" sz="2400" b="0" dirty="0">
                <a:solidFill>
                  <a:srgbClr val="000000"/>
                </a:solidFill>
              </a:endParaRPr>
            </a:p>
          </p:txBody>
        </p:sp>
        <p:grpSp>
          <p:nvGrpSpPr>
            <p:cNvPr id="5" name="Group 23"/>
            <p:cNvGrpSpPr>
              <a:grpSpLocks/>
            </p:cNvGrpSpPr>
            <p:nvPr/>
          </p:nvGrpSpPr>
          <p:grpSpPr bwMode="auto">
            <a:xfrm>
              <a:off x="4760" y="3104"/>
              <a:ext cx="652" cy="329"/>
              <a:chOff x="1232" y="1520"/>
              <a:chExt cx="652" cy="329"/>
            </a:xfrm>
          </p:grpSpPr>
          <p:sp>
            <p:nvSpPr>
              <p:cNvPr id="764952" name="Rectangle 24"/>
              <p:cNvSpPr>
                <a:spLocks noChangeArrowheads="1"/>
              </p:cNvSpPr>
              <p:nvPr/>
            </p:nvSpPr>
            <p:spPr bwMode="auto">
              <a:xfrm>
                <a:off x="1232" y="1520"/>
                <a:ext cx="652" cy="212"/>
              </a:xfrm>
              <a:prstGeom prst="rect">
                <a:avLst/>
              </a:prstGeom>
              <a:noFill/>
              <a:ln w="9525">
                <a:noFill/>
                <a:miter lim="800000"/>
                <a:headEnd/>
                <a:tailEnd/>
              </a:ln>
              <a:effectLst/>
            </p:spPr>
            <p:txBody>
              <a:bodyPr wrap="none">
                <a:prstTxWarp prst="textNoShape">
                  <a:avLst/>
                </a:prstTxWarp>
                <a:spAutoFit/>
              </a:bodyPr>
              <a:lstStyle/>
              <a:p>
                <a:r>
                  <a:rPr lang="en-US" b="0" i="1">
                    <a:solidFill>
                      <a:srgbClr val="000000"/>
                    </a:solidFill>
                  </a:rPr>
                  <a:t>N</a:t>
                </a:r>
                <a:r>
                  <a:rPr lang="en-US" sz="1000" b="0" i="1">
                    <a:solidFill>
                      <a:srgbClr val="000000"/>
                    </a:solidFill>
                  </a:rPr>
                  <a:t>  </a:t>
                </a:r>
                <a:r>
                  <a:rPr lang="en-US" b="0" baseline="10000">
                    <a:solidFill>
                      <a:srgbClr val="000000"/>
                    </a:solidFill>
                    <a:latin typeface="Helvetica Neue" charset="0"/>
                  </a:rPr>
                  <a:t>x</a:t>
                </a:r>
                <a:r>
                  <a:rPr lang="en-US" sz="1600" b="0">
                    <a:solidFill>
                      <a:srgbClr val="000000"/>
                    </a:solidFill>
                  </a:rPr>
                  <a:t> </a:t>
                </a:r>
                <a:r>
                  <a:rPr lang="en-US" b="0">
                    <a:solidFill>
                      <a:srgbClr val="000000"/>
                    </a:solidFill>
                  </a:rPr>
                  <a:t>(</a:t>
                </a:r>
                <a:r>
                  <a:rPr lang="en-US" b="0" i="1">
                    <a:solidFill>
                      <a:srgbClr val="000000"/>
                    </a:solidFill>
                  </a:rPr>
                  <a:t>N</a:t>
                </a:r>
                <a:r>
                  <a:rPr lang="en-US" b="0">
                    <a:solidFill>
                      <a:srgbClr val="000000"/>
                    </a:solidFill>
                  </a:rPr>
                  <a:t> + 1) </a:t>
                </a:r>
                <a:endParaRPr lang="en-US" sz="1600" b="0">
                  <a:solidFill>
                    <a:srgbClr val="000000"/>
                  </a:solidFill>
                </a:endParaRPr>
              </a:p>
            </p:txBody>
          </p:sp>
          <p:sp>
            <p:nvSpPr>
              <p:cNvPr id="764953" name="Line 25"/>
              <p:cNvSpPr>
                <a:spLocks noChangeShapeType="1"/>
              </p:cNvSpPr>
              <p:nvPr/>
            </p:nvSpPr>
            <p:spPr bwMode="auto">
              <a:xfrm>
                <a:off x="1272" y="1703"/>
                <a:ext cx="576"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4954" name="Rectangle 26"/>
              <p:cNvSpPr>
                <a:spLocks noChangeArrowheads="1"/>
              </p:cNvSpPr>
              <p:nvPr/>
            </p:nvSpPr>
            <p:spPr bwMode="auto">
              <a:xfrm>
                <a:off x="1296" y="1657"/>
                <a:ext cx="544" cy="192"/>
              </a:xfrm>
              <a:prstGeom prst="rect">
                <a:avLst/>
              </a:prstGeom>
              <a:noFill/>
              <a:ln w="9525">
                <a:noFill/>
                <a:miter lim="800000"/>
                <a:headEnd/>
                <a:tailEnd/>
              </a:ln>
              <a:effectLst/>
            </p:spPr>
            <p:txBody>
              <a:bodyPr>
                <a:prstTxWarp prst="textNoShape">
                  <a:avLst/>
                </a:prstTxWarp>
                <a:spAutoFit/>
              </a:bodyPr>
              <a:lstStyle/>
              <a:p>
                <a:pPr algn="ctr"/>
                <a:r>
                  <a:rPr lang="en-US" b="0" dirty="0">
                    <a:solidFill>
                      <a:srgbClr val="000000"/>
                    </a:solidFill>
                  </a:rPr>
                  <a:t>2</a:t>
                </a:r>
                <a:r>
                  <a:rPr lang="en-US" sz="1600" b="0" dirty="0">
                    <a:solidFill>
                      <a:srgbClr val="000000"/>
                    </a:solidFill>
                  </a:rPr>
                  <a:t> </a:t>
                </a:r>
              </a:p>
            </p:txBody>
          </p:sp>
        </p:grpSp>
        <p:sp>
          <p:nvSpPr>
            <p:cNvPr id="764955" name="Rectangle 27"/>
            <p:cNvSpPr>
              <a:spLocks noChangeArrowheads="1"/>
            </p:cNvSpPr>
            <p:nvPr/>
          </p:nvSpPr>
          <p:spPr bwMode="auto">
            <a:xfrm>
              <a:off x="304" y="3144"/>
              <a:ext cx="4400" cy="280"/>
            </a:xfrm>
            <a:prstGeom prst="rect">
              <a:avLst/>
            </a:prstGeom>
            <a:noFill/>
            <a:ln w="9525">
              <a:noFill/>
              <a:miter lim="800000"/>
              <a:headEnd/>
              <a:tailEnd/>
            </a:ln>
            <a:effectLst/>
          </p:spPr>
          <p:txBody>
            <a:bodyPr>
              <a:prstTxWarp prst="textNoShape">
                <a:avLst/>
              </a:prstTxWarp>
            </a:bodyPr>
            <a:lstStyle/>
            <a:p>
              <a:pPr marL="342900" indent="-342900" algn="just">
                <a:spcAft>
                  <a:spcPct val="50000"/>
                </a:spcAft>
              </a:pPr>
              <a:r>
                <a:rPr lang="en-US" sz="2400" b="0">
                  <a:solidFill>
                    <a:srgbClr val="000000"/>
                  </a:solidFill>
                </a:rPr>
                <a:t>	value</a:t>
              </a:r>
              <a:r>
                <a:rPr lang="en-US" b="0">
                  <a:solidFill>
                    <a:srgbClr val="000000"/>
                  </a:solidFill>
                </a:rPr>
                <a:t>  </a:t>
              </a:r>
              <a:r>
                <a:rPr lang="en-US" sz="2400" b="0">
                  <a:solidFill>
                    <a:srgbClr val="000000"/>
                  </a:solidFill>
                </a:rPr>
                <a:t>of</a:t>
              </a:r>
              <a:r>
                <a:rPr lang="en-US" b="0">
                  <a:solidFill>
                    <a:srgbClr val="000000"/>
                  </a:solidFill>
                </a:rPr>
                <a:t>  </a:t>
              </a:r>
              <a:r>
                <a:rPr lang="en-US" sz="2400" b="0" i="1">
                  <a:solidFill>
                    <a:srgbClr val="000000"/>
                  </a:solidFill>
                </a:rPr>
                <a:t>N</a:t>
              </a:r>
              <a:r>
                <a:rPr lang="en-US" b="0">
                  <a:solidFill>
                    <a:srgbClr val="000000"/>
                  </a:solidFill>
                </a:rPr>
                <a:t>  </a:t>
              </a:r>
              <a:r>
                <a:rPr lang="en-US" sz="2400" b="0">
                  <a:solidFill>
                    <a:srgbClr val="000000"/>
                  </a:solidFill>
                </a:rPr>
                <a:t>increases</a:t>
              </a:r>
              <a:r>
                <a:rPr lang="en-US" b="0">
                  <a:solidFill>
                    <a:srgbClr val="000000"/>
                  </a:solidFill>
                </a:rPr>
                <a:t>  </a:t>
              </a:r>
              <a:r>
                <a:rPr lang="en-US" sz="2400" b="0">
                  <a:solidFill>
                    <a:srgbClr val="000000"/>
                  </a:solidFill>
                </a:rPr>
                <a:t>by</a:t>
              </a:r>
              <a:r>
                <a:rPr lang="en-US" b="0">
                  <a:solidFill>
                    <a:srgbClr val="000000"/>
                  </a:solidFill>
                </a:rPr>
                <a:t>  </a:t>
              </a:r>
              <a:r>
                <a:rPr lang="en-US" sz="2400" b="0">
                  <a:solidFill>
                    <a:srgbClr val="000000"/>
                  </a:solidFill>
                </a:rPr>
                <a:t>a</a:t>
              </a:r>
              <a:r>
                <a:rPr lang="en-US" b="0">
                  <a:solidFill>
                    <a:srgbClr val="000000"/>
                  </a:solidFill>
                </a:rPr>
                <a:t>  </a:t>
              </a:r>
              <a:r>
                <a:rPr lang="en-US" sz="2400" b="0">
                  <a:solidFill>
                    <a:srgbClr val="000000"/>
                  </a:solidFill>
                </a:rPr>
                <a:t>factor</a:t>
              </a:r>
              <a:r>
                <a:rPr lang="en-US" b="0">
                  <a:solidFill>
                    <a:srgbClr val="000000"/>
                  </a:solidFill>
                </a:rPr>
                <a:t>  </a:t>
              </a:r>
              <a:r>
                <a:rPr lang="en-US" sz="2400" b="0">
                  <a:solidFill>
                    <a:srgbClr val="000000"/>
                  </a:solidFill>
                </a:rPr>
                <a:t>of</a:t>
              </a:r>
              <a:r>
                <a:rPr lang="en-US" b="0">
                  <a:solidFill>
                    <a:srgbClr val="000000"/>
                  </a:solidFill>
                </a:rPr>
                <a:t>  </a:t>
              </a:r>
              <a:r>
                <a:rPr lang="en-US" sz="2400" b="0">
                  <a:solidFill>
                    <a:srgbClr val="000000"/>
                  </a:solidFill>
                </a:rPr>
                <a:t>10,</a:t>
              </a:r>
              <a:r>
                <a:rPr lang="en-US" b="0">
                  <a:solidFill>
                    <a:srgbClr val="000000"/>
                  </a:solidFill>
                </a:rPr>
                <a:t>  </a:t>
              </a:r>
              <a:r>
                <a:rPr lang="en-US" sz="2400" b="0">
                  <a:solidFill>
                    <a:srgbClr val="000000"/>
                  </a:solidFill>
                </a:rPr>
                <a:t>the</a:t>
              </a:r>
              <a:r>
                <a:rPr lang="en-US" b="0">
                  <a:solidFill>
                    <a:srgbClr val="000000"/>
                  </a:solidFill>
                </a:rPr>
                <a:t>  </a:t>
              </a:r>
              <a:r>
                <a:rPr lang="en-US" sz="2400" b="0">
                  <a:solidFill>
                    <a:srgbClr val="000000"/>
                  </a:solidFill>
                </a:rPr>
                <a:t>value</a:t>
              </a:r>
              <a:r>
                <a:rPr lang="en-US" b="0">
                  <a:solidFill>
                    <a:srgbClr val="000000"/>
                  </a:solidFill>
                </a:rPr>
                <a:t>  </a:t>
              </a:r>
              <a:r>
                <a:rPr lang="en-US" sz="2400" b="0">
                  <a:solidFill>
                    <a:srgbClr val="000000"/>
                  </a:solidFill>
                </a:rPr>
                <a:t>of  </a:t>
              </a:r>
              <a:r>
                <a:rPr lang="en-US" sz="2400" b="0">
                  <a:solidFill>
                    <a:srgbClr val="CCFFFF"/>
                  </a:solidFill>
                </a:rPr>
                <a:t>xx</a:t>
              </a:r>
            </a:p>
          </p:txBody>
        </p:sp>
        <p:sp>
          <p:nvSpPr>
            <p:cNvPr id="764956" name="Rectangle 28"/>
            <p:cNvSpPr>
              <a:spLocks noChangeArrowheads="1"/>
            </p:cNvSpPr>
            <p:nvPr/>
          </p:nvSpPr>
          <p:spPr bwMode="auto">
            <a:xfrm>
              <a:off x="301" y="3416"/>
              <a:ext cx="5155" cy="808"/>
            </a:xfrm>
            <a:prstGeom prst="rect">
              <a:avLst/>
            </a:prstGeom>
            <a:noFill/>
            <a:ln w="9525">
              <a:noFill/>
              <a:miter lim="800000"/>
              <a:headEnd/>
              <a:tailEnd/>
            </a:ln>
            <a:effectLst/>
          </p:spPr>
          <p:txBody>
            <a:bodyPr>
              <a:prstTxWarp prst="textNoShape">
                <a:avLst/>
              </a:prstTxWarp>
            </a:bodyPr>
            <a:lstStyle/>
            <a:p>
              <a:pPr marL="342900" indent="-342900" algn="just">
                <a:lnSpc>
                  <a:spcPct val="90000"/>
                </a:lnSpc>
                <a:spcAft>
                  <a:spcPct val="50000"/>
                </a:spcAft>
              </a:pPr>
              <a:r>
                <a:rPr lang="en-US" sz="2400" b="0" dirty="0">
                  <a:solidFill>
                    <a:srgbClr val="000000"/>
                  </a:solidFill>
                </a:rPr>
                <a:t>	increases by a factor of around 100, which is 10</a:t>
              </a:r>
              <a:r>
                <a:rPr lang="en-US" sz="2400" b="0" baseline="35000" dirty="0">
                  <a:solidFill>
                    <a:srgbClr val="000000"/>
                  </a:solidFill>
                </a:rPr>
                <a:t>2</a:t>
              </a:r>
              <a:r>
                <a:rPr lang="en-US" sz="2400" b="0" dirty="0">
                  <a:solidFill>
                    <a:srgbClr val="000000"/>
                  </a:solidFill>
                </a:rPr>
                <a:t>.  Algorithms whose running times increase in proportion to the square of the problem size are said to be </a:t>
              </a:r>
              <a:r>
                <a:rPr lang="en-US" sz="2400" i="1" dirty="0">
                  <a:solidFill>
                    <a:srgbClr val="000000"/>
                  </a:solidFill>
                </a:rPr>
                <a:t>quadratic</a:t>
              </a:r>
              <a:r>
                <a:rPr lang="en-US" sz="2400" b="0" dirty="0">
                  <a:solidFill>
                    <a:srgbClr val="000000"/>
                  </a:solidFill>
                </a:rPr>
                <a:t>.</a:t>
              </a:r>
            </a:p>
          </p:txBody>
        </p:sp>
      </p:grpSp>
      <p:sp>
        <p:nvSpPr>
          <p:cNvPr id="764957" name="Rectangle 29"/>
          <p:cNvSpPr>
            <a:spLocks noChangeArrowheads="1"/>
          </p:cNvSpPr>
          <p:nvPr/>
        </p:nvSpPr>
        <p:spPr bwMode="auto">
          <a:xfrm>
            <a:off x="482600" y="1854200"/>
            <a:ext cx="8183563" cy="546100"/>
          </a:xfrm>
          <a:prstGeom prst="rect">
            <a:avLst/>
          </a:prstGeom>
          <a:noFill/>
          <a:ln w="9525">
            <a:noFill/>
            <a:miter lim="800000"/>
            <a:headEnd/>
            <a:tailEnd/>
          </a:ln>
          <a:effectLst/>
        </p:spPr>
        <p:txBody>
          <a:bodyPr>
            <a:prstTxWarp prst="textNoShape">
              <a:avLst/>
            </a:prstTxWarp>
          </a:bodyPr>
          <a:lstStyle/>
          <a:p>
            <a:pPr marL="342900" indent="-342900" algn="just">
              <a:spcAft>
                <a:spcPct val="50000"/>
              </a:spcAft>
            </a:pPr>
            <a:r>
              <a:rPr lang="en-US" sz="2400" b="0" dirty="0">
                <a:solidFill>
                  <a:srgbClr val="000000"/>
                </a:solidFill>
              </a:rPr>
              <a:t>	value of               for various values of </a:t>
            </a:r>
            <a:r>
              <a:rPr lang="en-US" sz="2400" b="0" i="1" dirty="0">
                <a:solidFill>
                  <a:srgbClr val="000000"/>
                </a:solidFill>
              </a:rPr>
              <a:t>N:</a:t>
            </a: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Big-O Notation</a:t>
            </a:r>
          </a:p>
        </p:txBody>
      </p:sp>
      <p:sp>
        <p:nvSpPr>
          <p:cNvPr id="740355" name="Rectangle 3"/>
          <p:cNvSpPr>
            <a:spLocks noChangeArrowheads="1"/>
          </p:cNvSpPr>
          <p:nvPr/>
        </p:nvSpPr>
        <p:spPr bwMode="auto">
          <a:xfrm>
            <a:off x="503238" y="1155700"/>
            <a:ext cx="8183562" cy="151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most common way to express computational complexity is to use </a:t>
            </a:r>
            <a:r>
              <a:rPr lang="en-US" sz="2400" i="1">
                <a:solidFill>
                  <a:srgbClr val="000000"/>
                </a:solidFill>
              </a:rPr>
              <a:t>big-O notation</a:t>
            </a:r>
            <a:r>
              <a:rPr lang="en-US" sz="2400" b="0" i="1">
                <a:solidFill>
                  <a:srgbClr val="000000"/>
                </a:solidFill>
              </a:rPr>
              <a:t>,</a:t>
            </a:r>
            <a:r>
              <a:rPr lang="en-US" sz="2400" b="0">
                <a:solidFill>
                  <a:srgbClr val="000000"/>
                </a:solidFill>
              </a:rPr>
              <a:t> which was introduced by the German mathematician Paul Bachmann in 1892.</a:t>
            </a:r>
          </a:p>
        </p:txBody>
      </p:sp>
      <p:grpSp>
        <p:nvGrpSpPr>
          <p:cNvPr id="2" name="Group 4"/>
          <p:cNvGrpSpPr>
            <a:grpSpLocks/>
          </p:cNvGrpSpPr>
          <p:nvPr/>
        </p:nvGrpSpPr>
        <p:grpSpPr bwMode="auto">
          <a:xfrm>
            <a:off x="503238" y="2273300"/>
            <a:ext cx="8183562" cy="2855913"/>
            <a:chOff x="317" y="1432"/>
            <a:chExt cx="5155" cy="1799"/>
          </a:xfrm>
        </p:grpSpPr>
        <p:sp>
          <p:nvSpPr>
            <p:cNvPr id="740357" name="Rectangle 5"/>
            <p:cNvSpPr>
              <a:spLocks noChangeArrowheads="1"/>
            </p:cNvSpPr>
            <p:nvPr/>
          </p:nvSpPr>
          <p:spPr bwMode="auto">
            <a:xfrm>
              <a:off x="317" y="1432"/>
              <a:ext cx="5155" cy="120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Big-O notation consists of the letter </a:t>
              </a:r>
              <a:r>
                <a:rPr lang="en-US" sz="2400" b="0" i="1">
                  <a:solidFill>
                    <a:srgbClr val="000000"/>
                  </a:solidFill>
                </a:rPr>
                <a:t>O</a:t>
              </a:r>
              <a:r>
                <a:rPr lang="en-US" sz="2400" b="0">
                  <a:solidFill>
                    <a:srgbClr val="000000"/>
                  </a:solidFill>
                </a:rPr>
                <a:t> followed by a formula that offers a qualitative assessment of running time as a function of the problem size, traditionally denoted as </a:t>
              </a:r>
              <a:r>
                <a:rPr lang="en-US" sz="2400" b="0" i="1">
                  <a:solidFill>
                    <a:srgbClr val="000000"/>
                  </a:solidFill>
                </a:rPr>
                <a:t>N</a:t>
              </a:r>
              <a:r>
                <a:rPr lang="en-US" sz="2400" b="0">
                  <a:solidFill>
                    <a:srgbClr val="000000"/>
                  </a:solidFill>
                </a:rPr>
                <a:t>.  For example, the computational complexity of linear search is </a:t>
              </a:r>
            </a:p>
          </p:txBody>
        </p:sp>
        <p:sp>
          <p:nvSpPr>
            <p:cNvPr id="740358" name="Text Box 6"/>
            <p:cNvSpPr txBox="1">
              <a:spLocks noChangeArrowheads="1"/>
            </p:cNvSpPr>
            <p:nvPr/>
          </p:nvSpPr>
          <p:spPr bwMode="auto">
            <a:xfrm>
              <a:off x="2288" y="2256"/>
              <a:ext cx="1200" cy="336"/>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4400" b="0" i="1" baseline="-5000">
                  <a:solidFill>
                    <a:srgbClr val="000000"/>
                  </a:solidFill>
                </a:rPr>
                <a:t>O</a:t>
              </a:r>
              <a:r>
                <a:rPr lang="en-US" sz="400" b="0">
                  <a:solidFill>
                    <a:srgbClr val="000000"/>
                  </a:solidFill>
                </a:rPr>
                <a:t> </a:t>
              </a:r>
              <a:r>
                <a:rPr lang="en-US" sz="2400" b="0">
                  <a:solidFill>
                    <a:srgbClr val="000000"/>
                  </a:solidFill>
                </a:rPr>
                <a:t>(</a:t>
              </a:r>
              <a:r>
                <a:rPr lang="en-US" sz="400" b="0">
                  <a:solidFill>
                    <a:srgbClr val="000000"/>
                  </a:solidFill>
                </a:rPr>
                <a:t> </a:t>
              </a:r>
              <a:r>
                <a:rPr lang="en-US" sz="2400" b="0" i="1">
                  <a:solidFill>
                    <a:srgbClr val="000000"/>
                  </a:solidFill>
                </a:rPr>
                <a:t>N</a:t>
              </a:r>
              <a:r>
                <a:rPr lang="en-US" sz="1000" b="0">
                  <a:solidFill>
                    <a:srgbClr val="000000"/>
                  </a:solidFill>
                </a:rPr>
                <a:t> </a:t>
              </a:r>
              <a:r>
                <a:rPr lang="en-US" sz="2400" b="0">
                  <a:solidFill>
                    <a:srgbClr val="000000"/>
                  </a:solidFill>
                </a:rPr>
                <a:t>)</a:t>
              </a:r>
            </a:p>
          </p:txBody>
        </p:sp>
        <p:sp>
          <p:nvSpPr>
            <p:cNvPr id="740359" name="Rectangle 7"/>
            <p:cNvSpPr>
              <a:spLocks noChangeArrowheads="1"/>
            </p:cNvSpPr>
            <p:nvPr/>
          </p:nvSpPr>
          <p:spPr bwMode="auto">
            <a:xfrm>
              <a:off x="317" y="2624"/>
              <a:ext cx="5155" cy="44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solidFill>
                    <a:srgbClr val="000000"/>
                  </a:solidFill>
                </a:rPr>
                <a:t>	and the computational complexity of selection sort is</a:t>
              </a:r>
            </a:p>
          </p:txBody>
        </p:sp>
        <p:sp>
          <p:nvSpPr>
            <p:cNvPr id="740360" name="Text Box 8"/>
            <p:cNvSpPr txBox="1">
              <a:spLocks noChangeArrowheads="1"/>
            </p:cNvSpPr>
            <p:nvPr/>
          </p:nvSpPr>
          <p:spPr bwMode="auto">
            <a:xfrm>
              <a:off x="2280" y="2888"/>
              <a:ext cx="1200" cy="34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4400" b="0" i="1" baseline="-5000" dirty="0">
                  <a:solidFill>
                    <a:srgbClr val="000000"/>
                  </a:solidFill>
                </a:rPr>
                <a:t>O</a:t>
              </a:r>
              <a:r>
                <a:rPr lang="en-US" sz="400" b="0" dirty="0">
                  <a:solidFill>
                    <a:srgbClr val="000000"/>
                  </a:solidFill>
                </a:rPr>
                <a:t> </a:t>
              </a:r>
              <a:r>
                <a:rPr lang="en-US" sz="2400" b="0" dirty="0">
                  <a:solidFill>
                    <a:srgbClr val="000000"/>
                  </a:solidFill>
                </a:rPr>
                <a:t>(</a:t>
              </a:r>
              <a:r>
                <a:rPr lang="en-US" sz="400" b="0" dirty="0">
                  <a:solidFill>
                    <a:srgbClr val="000000"/>
                  </a:solidFill>
                </a:rPr>
                <a:t> </a:t>
              </a:r>
              <a:r>
                <a:rPr lang="en-US" sz="2400" b="0" i="1" dirty="0">
                  <a:solidFill>
                    <a:srgbClr val="000000"/>
                  </a:solidFill>
                </a:rPr>
                <a:t>N</a:t>
              </a:r>
              <a:r>
                <a:rPr lang="en-US" sz="700" b="0" i="1" dirty="0" smtClean="0">
                  <a:solidFill>
                    <a:srgbClr val="000000"/>
                  </a:solidFill>
                </a:rPr>
                <a:t>   </a:t>
              </a:r>
              <a:r>
                <a:rPr lang="en-US" sz="2400" b="0" baseline="40000" dirty="0" smtClean="0">
                  <a:solidFill>
                    <a:srgbClr val="000000"/>
                  </a:solidFill>
                </a:rPr>
                <a:t>2</a:t>
              </a:r>
              <a:r>
                <a:rPr lang="en-US" sz="1000" b="0" dirty="0" smtClean="0">
                  <a:solidFill>
                    <a:srgbClr val="000000"/>
                  </a:solidFill>
                </a:rPr>
                <a:t> </a:t>
              </a:r>
              <a:r>
                <a:rPr lang="en-US" sz="2400" b="0" dirty="0">
                  <a:solidFill>
                    <a:srgbClr val="000000"/>
                  </a:solidFill>
                </a:rPr>
                <a:t>)</a:t>
              </a:r>
            </a:p>
          </p:txBody>
        </p:sp>
      </p:grpSp>
      <p:sp>
        <p:nvSpPr>
          <p:cNvPr id="740361" name="Rectangle 9"/>
          <p:cNvSpPr>
            <a:spLocks noChangeArrowheads="1"/>
          </p:cNvSpPr>
          <p:nvPr/>
        </p:nvSpPr>
        <p:spPr bwMode="auto">
          <a:xfrm>
            <a:off x="508000" y="5257800"/>
            <a:ext cx="8183563" cy="965200"/>
          </a:xfrm>
          <a:prstGeom prst="rect">
            <a:avLst/>
          </a:prstGeom>
          <a:noFill/>
          <a:ln w="9525">
            <a:noFill/>
            <a:miter lim="800000"/>
            <a:headEnd/>
            <a:tailEnd/>
          </a:ln>
          <a:effectLst/>
        </p:spPr>
        <p:txBody>
          <a:bodyPr>
            <a:prstTxWarp prst="textNoShape">
              <a:avLst/>
            </a:prstTxWarp>
          </a:bodyPr>
          <a:lstStyle/>
          <a:p>
            <a:pPr marL="342900" indent="-342900" algn="just">
              <a:spcAft>
                <a:spcPct val="50000"/>
              </a:spcAft>
              <a:buFontTx/>
              <a:buChar char="•"/>
            </a:pPr>
            <a:r>
              <a:rPr lang="en-US" sz="2400" b="0" dirty="0">
                <a:solidFill>
                  <a:srgbClr val="000000"/>
                </a:solidFill>
              </a:rPr>
              <a:t>If you read these formulas aloud, you would pronounce them as “big-O of </a:t>
            </a:r>
            <a:r>
              <a:rPr lang="en-US" sz="2400" b="0" i="1" dirty="0">
                <a:solidFill>
                  <a:srgbClr val="000000"/>
                </a:solidFill>
              </a:rPr>
              <a:t>N</a:t>
            </a:r>
            <a:r>
              <a:rPr lang="en-US" sz="600" b="0" i="1" dirty="0">
                <a:solidFill>
                  <a:srgbClr val="000000"/>
                </a:solidFill>
              </a:rPr>
              <a:t> </a:t>
            </a:r>
            <a:r>
              <a:rPr lang="en-US" sz="2400" b="0" dirty="0">
                <a:solidFill>
                  <a:srgbClr val="000000"/>
                </a:solidFill>
              </a:rPr>
              <a:t>” and “big-O of </a:t>
            </a:r>
            <a:r>
              <a:rPr lang="en-US" sz="2400" b="0" i="1" dirty="0">
                <a:solidFill>
                  <a:srgbClr val="000000"/>
                </a:solidFill>
              </a:rPr>
              <a:t>N</a:t>
            </a:r>
            <a:r>
              <a:rPr lang="en-US" sz="700" b="0" i="1" dirty="0" smtClean="0">
                <a:solidFill>
                  <a:srgbClr val="000000"/>
                </a:solidFill>
              </a:rPr>
              <a:t>  </a:t>
            </a:r>
            <a:r>
              <a:rPr lang="en-US" sz="2400" b="0" baseline="40000" dirty="0" smtClean="0">
                <a:solidFill>
                  <a:srgbClr val="000000"/>
                </a:solidFill>
              </a:rPr>
              <a:t>2</a:t>
            </a:r>
            <a:r>
              <a:rPr lang="en-US" sz="1000" b="0" dirty="0" smtClean="0">
                <a:solidFill>
                  <a:srgbClr val="000000"/>
                </a:solidFill>
              </a:rPr>
              <a:t> </a:t>
            </a:r>
            <a:r>
              <a:rPr lang="en-US" sz="600" b="0" i="1" dirty="0" smtClean="0">
                <a:solidFill>
                  <a:srgbClr val="000000"/>
                </a:solidFill>
              </a:rPr>
              <a:t> </a:t>
            </a:r>
            <a:r>
              <a:rPr lang="en-US" sz="2400" b="0" dirty="0">
                <a:solidFill>
                  <a:srgbClr val="000000"/>
                </a:solidFill>
              </a:rPr>
              <a:t>” respectively.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03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61" grpId="0" build="p" autoUpdateAnimBg="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Common Simplifications of Big-O</a:t>
            </a:r>
          </a:p>
        </p:txBody>
      </p:sp>
      <p:sp>
        <p:nvSpPr>
          <p:cNvPr id="742403" name="Rectangle 3"/>
          <p:cNvSpPr>
            <a:spLocks noChangeArrowheads="1"/>
          </p:cNvSpPr>
          <p:nvPr/>
        </p:nvSpPr>
        <p:spPr bwMode="auto">
          <a:xfrm>
            <a:off x="503238" y="1155700"/>
            <a:ext cx="8183562"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Given that big-O notation is designed to provide a qualitative assessment, it is important to make the formula inside the parentheses as simple as possible.</a:t>
            </a:r>
          </a:p>
        </p:txBody>
      </p:sp>
      <p:grpSp>
        <p:nvGrpSpPr>
          <p:cNvPr id="2" name="Group 4"/>
          <p:cNvGrpSpPr>
            <a:grpSpLocks/>
          </p:cNvGrpSpPr>
          <p:nvPr/>
        </p:nvGrpSpPr>
        <p:grpSpPr bwMode="auto">
          <a:xfrm>
            <a:off x="503238" y="2273300"/>
            <a:ext cx="8196262" cy="1397000"/>
            <a:chOff x="317" y="1432"/>
            <a:chExt cx="5163" cy="880"/>
          </a:xfrm>
        </p:grpSpPr>
        <p:sp>
          <p:nvSpPr>
            <p:cNvPr id="742405" name="Rectangle 5"/>
            <p:cNvSpPr>
              <a:spLocks noChangeArrowheads="1"/>
            </p:cNvSpPr>
            <p:nvPr/>
          </p:nvSpPr>
          <p:spPr bwMode="auto">
            <a:xfrm>
              <a:off x="317" y="1432"/>
              <a:ext cx="5155" cy="584"/>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When you write a big-O expression, you should always make the following simplifications:</a:t>
              </a:r>
            </a:p>
          </p:txBody>
        </p:sp>
        <p:grpSp>
          <p:nvGrpSpPr>
            <p:cNvPr id="3" name="Group 6"/>
            <p:cNvGrpSpPr>
              <a:grpSpLocks/>
            </p:cNvGrpSpPr>
            <p:nvPr/>
          </p:nvGrpSpPr>
          <p:grpSpPr bwMode="auto">
            <a:xfrm>
              <a:off x="552" y="1896"/>
              <a:ext cx="4928" cy="416"/>
              <a:chOff x="552" y="1880"/>
              <a:chExt cx="4928" cy="416"/>
            </a:xfrm>
          </p:grpSpPr>
          <p:sp>
            <p:nvSpPr>
              <p:cNvPr id="742407" name="Text Box 7"/>
              <p:cNvSpPr txBox="1">
                <a:spLocks noChangeArrowheads="1"/>
              </p:cNvSpPr>
              <p:nvPr/>
            </p:nvSpPr>
            <p:spPr bwMode="auto">
              <a:xfrm>
                <a:off x="792" y="1880"/>
                <a:ext cx="4688" cy="416"/>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a:solidFill>
                      <a:srgbClr val="000000"/>
                    </a:solidFill>
                  </a:rPr>
                  <a:t>Eliminate any term whose contribution to the running time ceases to be significant as N becomes large.</a:t>
                </a:r>
              </a:p>
            </p:txBody>
          </p:sp>
          <p:sp>
            <p:nvSpPr>
              <p:cNvPr id="742408" name="Text Box 8"/>
              <p:cNvSpPr txBox="1">
                <a:spLocks noChangeArrowheads="1"/>
              </p:cNvSpPr>
              <p:nvPr/>
            </p:nvSpPr>
            <p:spPr bwMode="auto">
              <a:xfrm>
                <a:off x="552" y="1880"/>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1.</a:t>
                </a:r>
              </a:p>
            </p:txBody>
          </p:sp>
        </p:grpSp>
      </p:grpSp>
      <p:grpSp>
        <p:nvGrpSpPr>
          <p:cNvPr id="4" name="Group 9"/>
          <p:cNvGrpSpPr>
            <a:grpSpLocks/>
          </p:cNvGrpSpPr>
          <p:nvPr/>
        </p:nvGrpSpPr>
        <p:grpSpPr bwMode="auto">
          <a:xfrm>
            <a:off x="876300" y="3692525"/>
            <a:ext cx="7747000" cy="376238"/>
            <a:chOff x="544" y="2160"/>
            <a:chExt cx="4880" cy="237"/>
          </a:xfrm>
        </p:grpSpPr>
        <p:sp>
          <p:nvSpPr>
            <p:cNvPr id="742410" name="Text Box 10"/>
            <p:cNvSpPr txBox="1">
              <a:spLocks noChangeArrowheads="1"/>
            </p:cNvSpPr>
            <p:nvPr/>
          </p:nvSpPr>
          <p:spPr bwMode="auto">
            <a:xfrm>
              <a:off x="784" y="2160"/>
              <a:ext cx="4640" cy="23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a:solidFill>
                    <a:srgbClr val="000000"/>
                  </a:solidFill>
                </a:rPr>
                <a:t>Eliminate any constant factors.</a:t>
              </a:r>
            </a:p>
          </p:txBody>
        </p:sp>
        <p:sp>
          <p:nvSpPr>
            <p:cNvPr id="742411" name="Text Box 11"/>
            <p:cNvSpPr txBox="1">
              <a:spLocks noChangeArrowheads="1"/>
            </p:cNvSpPr>
            <p:nvPr/>
          </p:nvSpPr>
          <p:spPr bwMode="auto">
            <a:xfrm>
              <a:off x="544" y="2160"/>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2.</a:t>
              </a:r>
            </a:p>
          </p:txBody>
        </p:sp>
      </p:grpSp>
      <p:grpSp>
        <p:nvGrpSpPr>
          <p:cNvPr id="5" name="Group 12"/>
          <p:cNvGrpSpPr>
            <a:grpSpLocks/>
          </p:cNvGrpSpPr>
          <p:nvPr/>
        </p:nvGrpSpPr>
        <p:grpSpPr bwMode="auto">
          <a:xfrm>
            <a:off x="508000" y="4241801"/>
            <a:ext cx="8183563" cy="2100263"/>
            <a:chOff x="328" y="2672"/>
            <a:chExt cx="5155" cy="1323"/>
          </a:xfrm>
        </p:grpSpPr>
        <p:sp>
          <p:nvSpPr>
            <p:cNvPr id="742413" name="Rectangle 13"/>
            <p:cNvSpPr>
              <a:spLocks noChangeArrowheads="1"/>
            </p:cNvSpPr>
            <p:nvPr/>
          </p:nvSpPr>
          <p:spPr bwMode="auto">
            <a:xfrm>
              <a:off x="328" y="2672"/>
              <a:ext cx="5155" cy="464"/>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computational complexity of selection sort is therefore</a:t>
              </a:r>
            </a:p>
          </p:txBody>
        </p:sp>
        <p:sp>
          <p:nvSpPr>
            <p:cNvPr id="742414" name="Text Box 14"/>
            <p:cNvSpPr txBox="1">
              <a:spLocks noChangeArrowheads="1"/>
            </p:cNvSpPr>
            <p:nvPr/>
          </p:nvSpPr>
          <p:spPr bwMode="auto">
            <a:xfrm>
              <a:off x="2288" y="2928"/>
              <a:ext cx="1200" cy="34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4400" b="0" i="1" baseline="-5000" dirty="0">
                  <a:solidFill>
                    <a:srgbClr val="000000"/>
                  </a:solidFill>
                </a:rPr>
                <a:t>O</a:t>
              </a:r>
              <a:r>
                <a:rPr lang="en-US" sz="400" b="0" dirty="0">
                  <a:solidFill>
                    <a:srgbClr val="000000"/>
                  </a:solidFill>
                </a:rPr>
                <a:t> </a:t>
              </a:r>
              <a:r>
                <a:rPr lang="en-US" sz="2400" b="0" dirty="0">
                  <a:solidFill>
                    <a:srgbClr val="000000"/>
                  </a:solidFill>
                </a:rPr>
                <a:t>(</a:t>
              </a:r>
              <a:r>
                <a:rPr lang="en-US" sz="400" b="0" dirty="0">
                  <a:solidFill>
                    <a:srgbClr val="000000"/>
                  </a:solidFill>
                </a:rPr>
                <a:t> </a:t>
              </a:r>
              <a:r>
                <a:rPr lang="en-US" sz="2400" b="0" i="1" dirty="0" smtClean="0">
                  <a:solidFill>
                    <a:srgbClr val="000000"/>
                  </a:solidFill>
                </a:rPr>
                <a:t>N</a:t>
              </a:r>
              <a:r>
                <a:rPr lang="en-US" sz="600" b="0" i="1" dirty="0" smtClean="0">
                  <a:solidFill>
                    <a:srgbClr val="000000"/>
                  </a:solidFill>
                </a:rPr>
                <a:t> </a:t>
              </a:r>
              <a:r>
                <a:rPr lang="en-US" sz="1000" b="0" dirty="0" smtClean="0">
                  <a:solidFill>
                    <a:srgbClr val="000000"/>
                  </a:solidFill>
                </a:rPr>
                <a:t> </a:t>
              </a:r>
              <a:r>
                <a:rPr lang="en-US" sz="2400" b="0" baseline="40000" dirty="0">
                  <a:solidFill>
                    <a:srgbClr val="000000"/>
                  </a:solidFill>
                </a:rPr>
                <a:t>2</a:t>
              </a:r>
              <a:r>
                <a:rPr lang="en-US" sz="1000" b="0" dirty="0">
                  <a:solidFill>
                    <a:srgbClr val="000000"/>
                  </a:solidFill>
                </a:rPr>
                <a:t> </a:t>
              </a:r>
              <a:r>
                <a:rPr lang="en-US" sz="2400" b="0" dirty="0">
                  <a:solidFill>
                    <a:srgbClr val="000000"/>
                  </a:solidFill>
                </a:rPr>
                <a:t>)</a:t>
              </a:r>
            </a:p>
          </p:txBody>
        </p:sp>
        <p:sp>
          <p:nvSpPr>
            <p:cNvPr id="742415" name="Rectangle 15"/>
            <p:cNvSpPr>
              <a:spLocks noChangeArrowheads="1"/>
            </p:cNvSpPr>
            <p:nvPr/>
          </p:nvSpPr>
          <p:spPr bwMode="auto">
            <a:xfrm>
              <a:off x="2533" y="3560"/>
              <a:ext cx="836" cy="250"/>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rPr>
                <a:t>+</a:t>
              </a:r>
              <a:r>
                <a:rPr lang="en-US" b="0" dirty="0">
                  <a:solidFill>
                    <a:srgbClr val="000000"/>
                  </a:solidFill>
                </a:rPr>
                <a:t> </a:t>
              </a:r>
              <a:r>
                <a:rPr lang="en-US" sz="2000" b="0" dirty="0">
                  <a:solidFill>
                    <a:srgbClr val="000000"/>
                  </a:solidFill>
                </a:rPr>
                <a:t>1) </a:t>
              </a:r>
            </a:p>
          </p:txBody>
        </p:sp>
        <p:sp>
          <p:nvSpPr>
            <p:cNvPr id="742416" name="Line 16"/>
            <p:cNvSpPr>
              <a:spLocks noChangeShapeType="1"/>
            </p:cNvSpPr>
            <p:nvPr/>
          </p:nvSpPr>
          <p:spPr bwMode="auto">
            <a:xfrm>
              <a:off x="2573" y="3789"/>
              <a:ext cx="75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42417" name="Rectangle 17"/>
            <p:cNvSpPr>
              <a:spLocks noChangeArrowheads="1"/>
            </p:cNvSpPr>
            <p:nvPr/>
          </p:nvSpPr>
          <p:spPr bwMode="auto">
            <a:xfrm>
              <a:off x="2533" y="3743"/>
              <a:ext cx="808" cy="250"/>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
          <p:nvSpPr>
            <p:cNvPr id="742418" name="Rectangle 18"/>
            <p:cNvSpPr>
              <a:spLocks noChangeArrowheads="1"/>
            </p:cNvSpPr>
            <p:nvPr/>
          </p:nvSpPr>
          <p:spPr bwMode="auto">
            <a:xfrm>
              <a:off x="2215" y="3600"/>
              <a:ext cx="292" cy="336"/>
            </a:xfrm>
            <a:prstGeom prst="rect">
              <a:avLst/>
            </a:prstGeom>
            <a:noFill/>
            <a:ln w="9525">
              <a:noFill/>
              <a:miter lim="800000"/>
              <a:headEnd/>
              <a:tailEnd/>
            </a:ln>
            <a:effectLst/>
          </p:spPr>
          <p:txBody>
            <a:bodyPr wrap="none">
              <a:prstTxWarp prst="textNoShape">
                <a:avLst/>
              </a:prstTxWarp>
              <a:spAutoFit/>
            </a:bodyPr>
            <a:lstStyle/>
            <a:p>
              <a:r>
                <a:rPr lang="en-US" sz="4400" b="0" i="1" baseline="-5000">
                  <a:solidFill>
                    <a:srgbClr val="000000"/>
                  </a:solidFill>
                </a:rPr>
                <a:t>O</a:t>
              </a:r>
              <a:r>
                <a:rPr lang="en-US" sz="400" b="0">
                  <a:solidFill>
                    <a:srgbClr val="000000"/>
                  </a:solidFill>
                </a:rPr>
                <a:t> </a:t>
              </a:r>
            </a:p>
          </p:txBody>
        </p:sp>
        <p:sp>
          <p:nvSpPr>
            <p:cNvPr id="742419" name="Rectangle 19"/>
            <p:cNvSpPr>
              <a:spLocks noChangeArrowheads="1"/>
            </p:cNvSpPr>
            <p:nvPr/>
          </p:nvSpPr>
          <p:spPr bwMode="auto">
            <a:xfrm>
              <a:off x="2407" y="3488"/>
              <a:ext cx="233" cy="480"/>
            </a:xfrm>
            <a:prstGeom prst="rect">
              <a:avLst/>
            </a:prstGeom>
            <a:noFill/>
            <a:ln w="9525">
              <a:noFill/>
              <a:miter lim="800000"/>
              <a:headEnd/>
              <a:tailEnd/>
            </a:ln>
            <a:effectLst/>
          </p:spPr>
          <p:txBody>
            <a:bodyPr wrap="none">
              <a:prstTxWarp prst="textNoShape">
                <a:avLst/>
              </a:prstTxWarp>
              <a:spAutoFit/>
            </a:bodyPr>
            <a:lstStyle/>
            <a:p>
              <a:r>
                <a:rPr lang="en-US" sz="4400" b="0">
                  <a:solidFill>
                    <a:srgbClr val="000000"/>
                  </a:solidFill>
                </a:rPr>
                <a:t>(</a:t>
              </a:r>
            </a:p>
          </p:txBody>
        </p:sp>
        <p:sp>
          <p:nvSpPr>
            <p:cNvPr id="742420" name="Rectangle 20"/>
            <p:cNvSpPr>
              <a:spLocks noChangeArrowheads="1"/>
            </p:cNvSpPr>
            <p:nvPr/>
          </p:nvSpPr>
          <p:spPr bwMode="auto">
            <a:xfrm>
              <a:off x="3271" y="3488"/>
              <a:ext cx="233" cy="480"/>
            </a:xfrm>
            <a:prstGeom prst="rect">
              <a:avLst/>
            </a:prstGeom>
            <a:noFill/>
            <a:ln w="9525">
              <a:noFill/>
              <a:miter lim="800000"/>
              <a:headEnd/>
              <a:tailEnd/>
            </a:ln>
            <a:effectLst/>
          </p:spPr>
          <p:txBody>
            <a:bodyPr wrap="none">
              <a:prstTxWarp prst="textNoShape">
                <a:avLst/>
              </a:prstTxWarp>
              <a:spAutoFit/>
            </a:bodyPr>
            <a:lstStyle/>
            <a:p>
              <a:r>
                <a:rPr lang="en-US" sz="4400" b="0">
                  <a:solidFill>
                    <a:srgbClr val="000000"/>
                  </a:solidFill>
                </a:rPr>
                <a:t>)</a:t>
              </a:r>
            </a:p>
          </p:txBody>
        </p:sp>
        <p:sp>
          <p:nvSpPr>
            <p:cNvPr id="742421" name="Rectangle 21"/>
            <p:cNvSpPr>
              <a:spLocks noChangeArrowheads="1"/>
            </p:cNvSpPr>
            <p:nvPr/>
          </p:nvSpPr>
          <p:spPr bwMode="auto">
            <a:xfrm>
              <a:off x="328" y="3280"/>
              <a:ext cx="5155" cy="464"/>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solidFill>
                    <a:srgbClr val="000000"/>
                  </a:solidFill>
                </a:rPr>
                <a:t>	and not</a:t>
              </a:r>
            </a:p>
          </p:txBody>
        </p:sp>
        <p:pic>
          <p:nvPicPr>
            <p:cNvPr id="742422" name="Picture 22" descr="Bug (blue background)"/>
            <p:cNvPicPr>
              <a:picLocks noChangeAspect="1" noChangeArrowheads="1"/>
            </p:cNvPicPr>
            <p:nvPr/>
          </p:nvPicPr>
          <p:blipFill>
            <a:blip r:embed="rId3"/>
            <a:srcRect/>
            <a:stretch>
              <a:fillRect/>
            </a:stretch>
          </p:blipFill>
          <p:spPr bwMode="auto">
            <a:xfrm>
              <a:off x="3456" y="3520"/>
              <a:ext cx="455" cy="475"/>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Deducing Complexity from the Code</a:t>
            </a:r>
          </a:p>
        </p:txBody>
      </p:sp>
      <p:sp>
        <p:nvSpPr>
          <p:cNvPr id="744451" name="Rectangle 3"/>
          <p:cNvSpPr>
            <a:spLocks noChangeArrowheads="1"/>
          </p:cNvSpPr>
          <p:nvPr/>
        </p:nvSpPr>
        <p:spPr bwMode="auto">
          <a:xfrm>
            <a:off x="503238" y="1155700"/>
            <a:ext cx="8183562"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many cases, you can deduce the computational complexity of a program directly from the structure of the code.</a:t>
            </a:r>
          </a:p>
        </p:txBody>
      </p:sp>
      <p:sp>
        <p:nvSpPr>
          <p:cNvPr id="744452" name="Rectangle 4"/>
          <p:cNvSpPr>
            <a:spLocks noChangeArrowheads="1"/>
          </p:cNvSpPr>
          <p:nvPr/>
        </p:nvSpPr>
        <p:spPr bwMode="auto">
          <a:xfrm>
            <a:off x="504825" y="1955800"/>
            <a:ext cx="8183563" cy="2159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standard approach to doing this type of analysis begins with looking for any section of code that is executed more often than other parts of the program.  As long as the individual operations involved in an algorithm take roughly the same amount of time, the operations that are executed most often will come to dominate the overall running time. </a:t>
            </a:r>
          </a:p>
        </p:txBody>
      </p:sp>
      <p:grpSp>
        <p:nvGrpSpPr>
          <p:cNvPr id="2" name="Group 5"/>
          <p:cNvGrpSpPr>
            <a:grpSpLocks/>
          </p:cNvGrpSpPr>
          <p:nvPr/>
        </p:nvGrpSpPr>
        <p:grpSpPr bwMode="auto">
          <a:xfrm>
            <a:off x="503238" y="4013200"/>
            <a:ext cx="8188325" cy="2844800"/>
            <a:chOff x="317" y="2528"/>
            <a:chExt cx="5158" cy="1792"/>
          </a:xfrm>
        </p:grpSpPr>
        <p:sp>
          <p:nvSpPr>
            <p:cNvPr id="744454" name="Rectangle 6"/>
            <p:cNvSpPr>
              <a:spLocks noChangeArrowheads="1"/>
            </p:cNvSpPr>
            <p:nvPr/>
          </p:nvSpPr>
          <p:spPr bwMode="auto">
            <a:xfrm>
              <a:off x="317" y="2528"/>
              <a:ext cx="5155" cy="136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the selection sort implementation, for example, the most commonly executed statement is the </a:t>
              </a:r>
              <a:r>
                <a:rPr lang="en-US" sz="2000">
                  <a:solidFill>
                    <a:srgbClr val="000000"/>
                  </a:solidFill>
                  <a:latin typeface="Courier New" charset="0"/>
                </a:rPr>
                <a:t>if</a:t>
              </a:r>
              <a:r>
                <a:rPr lang="en-US" sz="2400" b="0">
                  <a:solidFill>
                    <a:srgbClr val="000000"/>
                  </a:solidFill>
                </a:rPr>
                <a:t> statement inside the </a:t>
              </a:r>
              <a:r>
                <a:rPr lang="en-US" sz="2000">
                  <a:solidFill>
                    <a:srgbClr val="000000"/>
                  </a:solidFill>
                  <a:latin typeface="Courier New" charset="0"/>
                </a:rPr>
                <a:t>findSmallest</a:t>
              </a:r>
              <a:r>
                <a:rPr lang="en-US" sz="2400" b="0">
                  <a:solidFill>
                    <a:srgbClr val="000000"/>
                  </a:solidFill>
                </a:rPr>
                <a:t> method.  This statement is part of two </a:t>
              </a:r>
              <a:r>
                <a:rPr lang="en-US" sz="2000">
                  <a:solidFill>
                    <a:srgbClr val="000000"/>
                  </a:solidFill>
                  <a:latin typeface="Courier New" charset="0"/>
                </a:rPr>
                <a:t>for</a:t>
              </a:r>
              <a:r>
                <a:rPr lang="en-US" sz="2400" b="0">
                  <a:solidFill>
                    <a:srgbClr val="000000"/>
                  </a:solidFill>
                </a:rPr>
                <a:t> loops, one in </a:t>
              </a:r>
              <a:r>
                <a:rPr lang="en-US" sz="2000">
                  <a:solidFill>
                    <a:srgbClr val="000000"/>
                  </a:solidFill>
                  <a:latin typeface="Courier New" charset="0"/>
                </a:rPr>
                <a:t>findSmallest</a:t>
              </a:r>
              <a:r>
                <a:rPr lang="en-US" sz="2400" b="0">
                  <a:solidFill>
                    <a:srgbClr val="000000"/>
                  </a:solidFill>
                </a:rPr>
                <a:t> itself and one in </a:t>
              </a:r>
              <a:r>
                <a:rPr lang="en-US" sz="2000">
                  <a:solidFill>
                    <a:srgbClr val="000000"/>
                  </a:solidFill>
                  <a:latin typeface="Courier New" charset="0"/>
                </a:rPr>
                <a:t>Sort</a:t>
              </a:r>
              <a:r>
                <a:rPr lang="en-US" sz="2400" b="0">
                  <a:solidFill>
                    <a:srgbClr val="000000"/>
                  </a:solidFill>
                </a:rPr>
                <a:t>.  The total number of executions is</a:t>
              </a:r>
            </a:p>
          </p:txBody>
        </p:sp>
        <p:sp>
          <p:nvSpPr>
            <p:cNvPr id="744455" name="Rectangle 7"/>
            <p:cNvSpPr>
              <a:spLocks noChangeArrowheads="1"/>
            </p:cNvSpPr>
            <p:nvPr/>
          </p:nvSpPr>
          <p:spPr bwMode="auto">
            <a:xfrm>
              <a:off x="1703" y="3616"/>
              <a:ext cx="2353" cy="250"/>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1  +  2  +  3  +  </a:t>
              </a:r>
              <a:r>
                <a:rPr lang="en-US" sz="2000" b="0" baseline="30000">
                  <a:solidFill>
                    <a:srgbClr val="000000"/>
                  </a:solidFill>
                </a:rPr>
                <a:t>. . .</a:t>
              </a:r>
              <a:r>
                <a:rPr lang="en-US" sz="2000" b="0">
                  <a:solidFill>
                    <a:srgbClr val="000000"/>
                  </a:solidFill>
                </a:rPr>
                <a:t>  +  (</a:t>
              </a:r>
              <a:r>
                <a:rPr lang="en-US" sz="2000" b="0" i="1">
                  <a:solidFill>
                    <a:srgbClr val="000000"/>
                  </a:solidFill>
                </a:rPr>
                <a:t>N</a:t>
              </a:r>
              <a:r>
                <a:rPr lang="en-US" sz="2000" b="0">
                  <a:solidFill>
                    <a:srgbClr val="000000"/>
                  </a:solidFill>
                </a:rPr>
                <a:t> </a:t>
              </a:r>
              <a:r>
                <a:rPr lang="en-US" sz="2000" b="0">
                  <a:solidFill>
                    <a:srgbClr val="000000"/>
                  </a:solidFill>
                  <a:latin typeface="Courier New" charset="0"/>
                </a:rPr>
                <a:t>-</a:t>
              </a:r>
              <a:r>
                <a:rPr lang="en-US" sz="2000" b="0">
                  <a:solidFill>
                    <a:srgbClr val="000000"/>
                  </a:solidFill>
                </a:rPr>
                <a:t> 1)  +  </a:t>
              </a:r>
              <a:r>
                <a:rPr lang="en-US" sz="2000" b="0" i="1">
                  <a:solidFill>
                    <a:srgbClr val="000000"/>
                  </a:solidFill>
                </a:rPr>
                <a:t>N</a:t>
              </a:r>
              <a:r>
                <a:rPr lang="en-US" sz="2000" b="0">
                  <a:solidFill>
                    <a:srgbClr val="000000"/>
                  </a:solidFill>
                </a:rPr>
                <a:t> </a:t>
              </a:r>
            </a:p>
          </p:txBody>
        </p:sp>
        <p:sp>
          <p:nvSpPr>
            <p:cNvPr id="744456" name="Rectangle 8"/>
            <p:cNvSpPr>
              <a:spLocks noChangeArrowheads="1"/>
            </p:cNvSpPr>
            <p:nvPr/>
          </p:nvSpPr>
          <p:spPr bwMode="auto">
            <a:xfrm>
              <a:off x="320" y="3872"/>
              <a:ext cx="5155" cy="44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dirty="0">
                  <a:solidFill>
                    <a:srgbClr val="000000"/>
                  </a:solidFill>
                </a:rPr>
                <a:t>	which is </a:t>
              </a:r>
              <a:r>
                <a:rPr lang="en-US" sz="2400" b="0" i="1" dirty="0">
                  <a:solidFill>
                    <a:srgbClr val="000000"/>
                  </a:solidFill>
                </a:rPr>
                <a:t>O</a:t>
              </a:r>
              <a:r>
                <a:rPr lang="en-US" sz="2400" b="0" dirty="0">
                  <a:solidFill>
                    <a:srgbClr val="000000"/>
                  </a:solidFill>
                </a:rPr>
                <a:t>(</a:t>
              </a:r>
              <a:r>
                <a:rPr lang="en-US" sz="2400" b="0" i="1" dirty="0">
                  <a:solidFill>
                    <a:srgbClr val="000000"/>
                  </a:solidFill>
                </a:rPr>
                <a:t>N</a:t>
              </a:r>
              <a:r>
                <a:rPr lang="en-US" sz="400" b="0" i="1" dirty="0" smtClean="0">
                  <a:solidFill>
                    <a:srgbClr val="000000"/>
                  </a:solidFill>
                </a:rPr>
                <a:t>  </a:t>
              </a:r>
              <a:r>
                <a:rPr lang="en-US" sz="2200" b="0" baseline="40000" dirty="0" smtClean="0">
                  <a:solidFill>
                    <a:srgbClr val="000000"/>
                  </a:solidFill>
                </a:rPr>
                <a:t>2</a:t>
              </a:r>
              <a:r>
                <a:rPr lang="en-US" sz="2400" b="0" dirty="0">
                  <a:solidFill>
                    <a:srgbClr val="000000"/>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4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2" grpId="0" build="p" autoUpdateAnimBg="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Recursion to the Rescue</a:t>
            </a:r>
            <a:endParaRPr lang="en-US" sz="4000" dirty="0">
              <a:solidFill>
                <a:srgbClr val="FF0000"/>
              </a:solidFill>
            </a:endParaRPr>
          </a:p>
        </p:txBody>
      </p:sp>
      <p:sp>
        <p:nvSpPr>
          <p:cNvPr id="766979" name="Rectangle 3"/>
          <p:cNvSpPr>
            <a:spLocks noChangeArrowheads="1"/>
          </p:cNvSpPr>
          <p:nvPr/>
        </p:nvSpPr>
        <p:spPr bwMode="auto">
          <a:xfrm>
            <a:off x="482600" y="1155700"/>
            <a:ext cx="81153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As long as arrays are small, selection sort is a perfectly workable strategy.  Even for 10,000 elements, the average running time of selection sort is just over a second.</a:t>
            </a:r>
          </a:p>
        </p:txBody>
      </p:sp>
      <p:sp>
        <p:nvSpPr>
          <p:cNvPr id="766980" name="Rectangle 4"/>
          <p:cNvSpPr>
            <a:spLocks noChangeArrowheads="1"/>
          </p:cNvSpPr>
          <p:nvPr/>
        </p:nvSpPr>
        <p:spPr bwMode="auto">
          <a:xfrm>
            <a:off x="482600" y="2273300"/>
            <a:ext cx="8115300" cy="2070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quadratic behavior of selection sort, however, makes it less attractive for the very large arrays that one encounters in commercial applications.  Assuming that the quadratic growth pattern continues beyond the timings reported in the table, sorting 100,000 values would require two minutes, and sorting 1,000,000 values would take more than three hours.</a:t>
            </a:r>
          </a:p>
        </p:txBody>
      </p:sp>
      <p:sp>
        <p:nvSpPr>
          <p:cNvPr id="766981" name="Rectangle 5"/>
          <p:cNvSpPr>
            <a:spLocks noChangeArrowheads="1"/>
          </p:cNvSpPr>
          <p:nvPr/>
        </p:nvSpPr>
        <p:spPr bwMode="auto">
          <a:xfrm>
            <a:off x="482600" y="4318000"/>
            <a:ext cx="8115300" cy="2311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400" b="0">
                <a:solidFill>
                  <a:srgbClr val="000000"/>
                </a:solidFill>
              </a:rPr>
              <a:t>The computational complexity of the selection sort algorithm, however, holds out some hope:</a:t>
            </a:r>
          </a:p>
          <a:p>
            <a:pPr marL="742950" lvl="1" indent="-285750" algn="just">
              <a:lnSpc>
                <a:spcPct val="85000"/>
              </a:lnSpc>
              <a:spcAft>
                <a:spcPct val="20000"/>
              </a:spcAft>
              <a:buFontTx/>
              <a:buChar char="–"/>
            </a:pPr>
            <a:r>
              <a:rPr lang="en-US" sz="2200" b="0">
                <a:solidFill>
                  <a:srgbClr val="000000"/>
                </a:solidFill>
                <a:ea typeface="ＭＳ Ｐゴシック" charset="-128"/>
              </a:rPr>
              <a:t>Sorting twice as many elements takes four times as long.</a:t>
            </a:r>
          </a:p>
          <a:p>
            <a:pPr marL="742950" lvl="1" indent="-285750" algn="just">
              <a:lnSpc>
                <a:spcPct val="85000"/>
              </a:lnSpc>
              <a:spcAft>
                <a:spcPct val="20000"/>
              </a:spcAft>
              <a:buFontTx/>
              <a:buChar char="–"/>
            </a:pPr>
            <a:r>
              <a:rPr lang="en-US" sz="2200" b="0">
                <a:solidFill>
                  <a:srgbClr val="000000"/>
                </a:solidFill>
                <a:ea typeface="ＭＳ Ｐゴシック" charset="-128"/>
              </a:rPr>
              <a:t>Sorting half as many elements takes only one fourth the time.</a:t>
            </a:r>
          </a:p>
          <a:p>
            <a:pPr marL="742950" lvl="1" indent="-285750" algn="just">
              <a:lnSpc>
                <a:spcPct val="85000"/>
              </a:lnSpc>
              <a:spcAft>
                <a:spcPct val="20000"/>
              </a:spcAft>
              <a:buFontTx/>
              <a:buChar char="–"/>
            </a:pPr>
            <a:r>
              <a:rPr lang="en-US" sz="2200" b="0">
                <a:solidFill>
                  <a:srgbClr val="000000"/>
                </a:solidFill>
                <a:ea typeface="ＭＳ Ｐゴシック" charset="-128"/>
              </a:rPr>
              <a:t>Is there any way to use sorting half an array as a subtask in a recursive solution to the sorting problem?</a:t>
            </a:r>
            <a:endParaRPr lang="en-US" sz="2000" b="0">
              <a:solidFill>
                <a:srgbClr val="000000"/>
              </a:solidFill>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69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698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6698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6698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6698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0" grpId="0" build="p" autoUpdateAnimBg="0"/>
      <p:bldP spid="766981" grpId="0" build="p" autoUpdateAnimBg="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1314" name="Rectangle 2"/>
          <p:cNvSpPr>
            <a:spLocks noGrp="1" noChangeArrowheads="1"/>
          </p:cNvSpPr>
          <p:nvPr>
            <p:ph type="title" idx="4294967295"/>
          </p:nvPr>
        </p:nvSpPr>
        <p:spPr>
          <a:xfrm>
            <a:off x="0" y="76200"/>
            <a:ext cx="9144000" cy="1143000"/>
          </a:xfrm>
          <a:noFill/>
        </p:spPr>
        <p:txBody>
          <a:bodyPr/>
          <a:lstStyle/>
          <a:p>
            <a:r>
              <a:rPr lang="en-US" sz="4000" dirty="0">
                <a:solidFill>
                  <a:srgbClr val="FF0000"/>
                </a:solidFill>
              </a:rPr>
              <a:t>The Merge Sort Idea</a:t>
            </a:r>
          </a:p>
        </p:txBody>
      </p:sp>
      <p:grpSp>
        <p:nvGrpSpPr>
          <p:cNvPr id="2" name="Group 71"/>
          <p:cNvGrpSpPr>
            <a:grpSpLocks/>
          </p:cNvGrpSpPr>
          <p:nvPr/>
        </p:nvGrpSpPr>
        <p:grpSpPr bwMode="auto">
          <a:xfrm>
            <a:off x="1143000" y="3498849"/>
            <a:ext cx="6858000" cy="704850"/>
            <a:chOff x="816" y="1200"/>
            <a:chExt cx="4320" cy="444"/>
          </a:xfrm>
        </p:grpSpPr>
        <p:sp>
          <p:nvSpPr>
            <p:cNvPr id="781316" name="Text Box 5"/>
            <p:cNvSpPr txBox="1">
              <a:spLocks noChangeArrowheads="1"/>
            </p:cNvSpPr>
            <p:nvPr/>
          </p:nvSpPr>
          <p:spPr bwMode="auto">
            <a:xfrm>
              <a:off x="864"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81317" name="Text Box 6"/>
            <p:cNvSpPr txBox="1">
              <a:spLocks noChangeArrowheads="1"/>
            </p:cNvSpPr>
            <p:nvPr/>
          </p:nvSpPr>
          <p:spPr bwMode="auto">
            <a:xfrm>
              <a:off x="1296"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81318" name="Text Box 7"/>
            <p:cNvSpPr txBox="1">
              <a:spLocks noChangeArrowheads="1"/>
            </p:cNvSpPr>
            <p:nvPr/>
          </p:nvSpPr>
          <p:spPr bwMode="auto">
            <a:xfrm>
              <a:off x="1728"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81319" name="Text Box 8"/>
            <p:cNvSpPr txBox="1">
              <a:spLocks noChangeArrowheads="1"/>
            </p:cNvSpPr>
            <p:nvPr/>
          </p:nvSpPr>
          <p:spPr bwMode="auto">
            <a:xfrm>
              <a:off x="2160"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81320" name="Text Box 9"/>
            <p:cNvSpPr txBox="1">
              <a:spLocks noChangeArrowheads="1"/>
            </p:cNvSpPr>
            <p:nvPr/>
          </p:nvSpPr>
          <p:spPr bwMode="auto">
            <a:xfrm>
              <a:off x="2592"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781321" name="Rectangle 16"/>
            <p:cNvSpPr>
              <a:spLocks noChangeArrowheads="1"/>
            </p:cNvSpPr>
            <p:nvPr/>
          </p:nvSpPr>
          <p:spPr bwMode="auto">
            <a:xfrm>
              <a:off x="817"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22" name="Rectangle 17"/>
            <p:cNvSpPr>
              <a:spLocks noChangeArrowheads="1"/>
            </p:cNvSpPr>
            <p:nvPr/>
          </p:nvSpPr>
          <p:spPr bwMode="auto">
            <a:xfrm>
              <a:off x="1249"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23" name="Rectangle 18"/>
            <p:cNvSpPr>
              <a:spLocks noChangeArrowheads="1"/>
            </p:cNvSpPr>
            <p:nvPr/>
          </p:nvSpPr>
          <p:spPr bwMode="auto">
            <a:xfrm>
              <a:off x="1681"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24" name="Rectangle 19"/>
            <p:cNvSpPr>
              <a:spLocks noChangeArrowheads="1"/>
            </p:cNvSpPr>
            <p:nvPr/>
          </p:nvSpPr>
          <p:spPr bwMode="auto">
            <a:xfrm>
              <a:off x="2113"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25" name="Rectangle 20"/>
            <p:cNvSpPr>
              <a:spLocks noChangeArrowheads="1"/>
            </p:cNvSpPr>
            <p:nvPr/>
          </p:nvSpPr>
          <p:spPr bwMode="auto">
            <a:xfrm>
              <a:off x="2545"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26" name="Text Box 26"/>
            <p:cNvSpPr txBox="1">
              <a:spLocks noChangeArrowheads="1"/>
            </p:cNvSpPr>
            <p:nvPr/>
          </p:nvSpPr>
          <p:spPr bwMode="auto">
            <a:xfrm>
              <a:off x="816"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809</a:t>
              </a:r>
            </a:p>
          </p:txBody>
        </p:sp>
        <p:sp>
          <p:nvSpPr>
            <p:cNvPr id="781327" name="Text Box 27"/>
            <p:cNvSpPr txBox="1">
              <a:spLocks noChangeArrowheads="1"/>
            </p:cNvSpPr>
            <p:nvPr/>
          </p:nvSpPr>
          <p:spPr bwMode="auto">
            <a:xfrm>
              <a:off x="1251"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503</a:t>
              </a:r>
            </a:p>
          </p:txBody>
        </p:sp>
        <p:sp>
          <p:nvSpPr>
            <p:cNvPr id="781328" name="Text Box 28"/>
            <p:cNvSpPr txBox="1">
              <a:spLocks noChangeArrowheads="1"/>
            </p:cNvSpPr>
            <p:nvPr/>
          </p:nvSpPr>
          <p:spPr bwMode="auto">
            <a:xfrm>
              <a:off x="1686"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946</a:t>
              </a:r>
            </a:p>
          </p:txBody>
        </p:sp>
        <p:sp>
          <p:nvSpPr>
            <p:cNvPr id="781329" name="Text Box 29"/>
            <p:cNvSpPr txBox="1">
              <a:spLocks noChangeArrowheads="1"/>
            </p:cNvSpPr>
            <p:nvPr/>
          </p:nvSpPr>
          <p:spPr bwMode="auto">
            <a:xfrm>
              <a:off x="2113"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367</a:t>
              </a:r>
            </a:p>
          </p:txBody>
        </p:sp>
        <p:sp>
          <p:nvSpPr>
            <p:cNvPr id="781330" name="Text Box 30"/>
            <p:cNvSpPr txBox="1">
              <a:spLocks noChangeArrowheads="1"/>
            </p:cNvSpPr>
            <p:nvPr/>
          </p:nvSpPr>
          <p:spPr bwMode="auto">
            <a:xfrm>
              <a:off x="2548"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987</a:t>
              </a:r>
            </a:p>
          </p:txBody>
        </p:sp>
        <p:sp>
          <p:nvSpPr>
            <p:cNvPr id="781331" name="Text Box 10"/>
            <p:cNvSpPr txBox="1">
              <a:spLocks noChangeArrowheads="1"/>
            </p:cNvSpPr>
            <p:nvPr/>
          </p:nvSpPr>
          <p:spPr bwMode="auto">
            <a:xfrm>
              <a:off x="3024"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781332" name="Text Box 11"/>
            <p:cNvSpPr txBox="1">
              <a:spLocks noChangeArrowheads="1"/>
            </p:cNvSpPr>
            <p:nvPr/>
          </p:nvSpPr>
          <p:spPr bwMode="auto">
            <a:xfrm>
              <a:off x="3456"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781333" name="Text Box 12"/>
            <p:cNvSpPr txBox="1">
              <a:spLocks noChangeArrowheads="1"/>
            </p:cNvSpPr>
            <p:nvPr/>
          </p:nvSpPr>
          <p:spPr bwMode="auto">
            <a:xfrm>
              <a:off x="3888"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781334" name="Text Box 13"/>
            <p:cNvSpPr txBox="1">
              <a:spLocks noChangeArrowheads="1"/>
            </p:cNvSpPr>
            <p:nvPr/>
          </p:nvSpPr>
          <p:spPr bwMode="auto">
            <a:xfrm>
              <a:off x="4320"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781335" name="Text Box 14"/>
            <p:cNvSpPr txBox="1">
              <a:spLocks noChangeArrowheads="1"/>
            </p:cNvSpPr>
            <p:nvPr/>
          </p:nvSpPr>
          <p:spPr bwMode="auto">
            <a:xfrm>
              <a:off x="4752"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sp>
          <p:nvSpPr>
            <p:cNvPr id="781336" name="Rectangle 21"/>
            <p:cNvSpPr>
              <a:spLocks noChangeArrowheads="1"/>
            </p:cNvSpPr>
            <p:nvPr/>
          </p:nvSpPr>
          <p:spPr bwMode="auto">
            <a:xfrm>
              <a:off x="2977"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37" name="Rectangle 22"/>
            <p:cNvSpPr>
              <a:spLocks noChangeArrowheads="1"/>
            </p:cNvSpPr>
            <p:nvPr/>
          </p:nvSpPr>
          <p:spPr bwMode="auto">
            <a:xfrm>
              <a:off x="3409"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38" name="Rectangle 23"/>
            <p:cNvSpPr>
              <a:spLocks noChangeArrowheads="1"/>
            </p:cNvSpPr>
            <p:nvPr/>
          </p:nvSpPr>
          <p:spPr bwMode="auto">
            <a:xfrm>
              <a:off x="3841"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39" name="Rectangle 24"/>
            <p:cNvSpPr>
              <a:spLocks noChangeArrowheads="1"/>
            </p:cNvSpPr>
            <p:nvPr/>
          </p:nvSpPr>
          <p:spPr bwMode="auto">
            <a:xfrm>
              <a:off x="4273"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40" name="Rectangle 25"/>
            <p:cNvSpPr>
              <a:spLocks noChangeArrowheads="1"/>
            </p:cNvSpPr>
            <p:nvPr/>
          </p:nvSpPr>
          <p:spPr bwMode="auto">
            <a:xfrm>
              <a:off x="4705" y="1200"/>
              <a:ext cx="430"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41" name="Text Box 31"/>
            <p:cNvSpPr txBox="1">
              <a:spLocks noChangeArrowheads="1"/>
            </p:cNvSpPr>
            <p:nvPr/>
          </p:nvSpPr>
          <p:spPr bwMode="auto">
            <a:xfrm>
              <a:off x="2975"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838</a:t>
              </a:r>
            </a:p>
          </p:txBody>
        </p:sp>
        <p:sp>
          <p:nvSpPr>
            <p:cNvPr id="781342" name="Text Box 32"/>
            <p:cNvSpPr txBox="1">
              <a:spLocks noChangeArrowheads="1"/>
            </p:cNvSpPr>
            <p:nvPr/>
          </p:nvSpPr>
          <p:spPr bwMode="auto">
            <a:xfrm>
              <a:off x="3410"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259</a:t>
              </a:r>
            </a:p>
          </p:txBody>
        </p:sp>
        <p:sp>
          <p:nvSpPr>
            <p:cNvPr id="781343" name="Text Box 33"/>
            <p:cNvSpPr txBox="1">
              <a:spLocks noChangeArrowheads="1"/>
            </p:cNvSpPr>
            <p:nvPr/>
          </p:nvSpPr>
          <p:spPr bwMode="auto">
            <a:xfrm>
              <a:off x="3845"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236</a:t>
              </a:r>
            </a:p>
          </p:txBody>
        </p:sp>
        <p:sp>
          <p:nvSpPr>
            <p:cNvPr id="781344" name="Text Box 34"/>
            <p:cNvSpPr txBox="1">
              <a:spLocks noChangeArrowheads="1"/>
            </p:cNvSpPr>
            <p:nvPr/>
          </p:nvSpPr>
          <p:spPr bwMode="auto">
            <a:xfrm>
              <a:off x="4272"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659</a:t>
              </a:r>
            </a:p>
          </p:txBody>
        </p:sp>
        <p:sp>
          <p:nvSpPr>
            <p:cNvPr id="781345" name="Text Box 35"/>
            <p:cNvSpPr txBox="1">
              <a:spLocks noChangeArrowheads="1"/>
            </p:cNvSpPr>
            <p:nvPr/>
          </p:nvSpPr>
          <p:spPr bwMode="auto">
            <a:xfrm>
              <a:off x="4707"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361</a:t>
              </a:r>
            </a:p>
          </p:txBody>
        </p:sp>
      </p:grpSp>
      <p:grpSp>
        <p:nvGrpSpPr>
          <p:cNvPr id="3" name="Group 36"/>
          <p:cNvGrpSpPr>
            <a:grpSpLocks/>
          </p:cNvGrpSpPr>
          <p:nvPr/>
        </p:nvGrpSpPr>
        <p:grpSpPr bwMode="auto">
          <a:xfrm>
            <a:off x="1143000" y="3498850"/>
            <a:ext cx="3438525" cy="705078"/>
            <a:chOff x="1143000" y="1752600"/>
            <a:chExt cx="3438525" cy="705078"/>
          </a:xfrm>
        </p:grpSpPr>
        <p:sp>
          <p:nvSpPr>
            <p:cNvPr id="781347" name="Text Box 5"/>
            <p:cNvSpPr txBox="1">
              <a:spLocks noChangeArrowheads="1"/>
            </p:cNvSpPr>
            <p:nvPr/>
          </p:nvSpPr>
          <p:spPr bwMode="auto">
            <a:xfrm>
              <a:off x="12192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48" name="Text Box 6"/>
            <p:cNvSpPr txBox="1">
              <a:spLocks noChangeArrowheads="1"/>
            </p:cNvSpPr>
            <p:nvPr/>
          </p:nvSpPr>
          <p:spPr bwMode="auto">
            <a:xfrm>
              <a:off x="19050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49" name="Text Box 7"/>
            <p:cNvSpPr txBox="1">
              <a:spLocks noChangeArrowheads="1"/>
            </p:cNvSpPr>
            <p:nvPr/>
          </p:nvSpPr>
          <p:spPr bwMode="auto">
            <a:xfrm>
              <a:off x="25908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50" name="Text Box 8"/>
            <p:cNvSpPr txBox="1">
              <a:spLocks noChangeArrowheads="1"/>
            </p:cNvSpPr>
            <p:nvPr/>
          </p:nvSpPr>
          <p:spPr bwMode="auto">
            <a:xfrm>
              <a:off x="32766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51" name="Text Box 9"/>
            <p:cNvSpPr txBox="1">
              <a:spLocks noChangeArrowheads="1"/>
            </p:cNvSpPr>
            <p:nvPr/>
          </p:nvSpPr>
          <p:spPr bwMode="auto">
            <a:xfrm>
              <a:off x="39624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52" name="Rectangle 16"/>
            <p:cNvSpPr>
              <a:spLocks noChangeArrowheads="1"/>
            </p:cNvSpPr>
            <p:nvPr/>
          </p:nvSpPr>
          <p:spPr bwMode="auto">
            <a:xfrm>
              <a:off x="11445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53" name="Rectangle 17"/>
            <p:cNvSpPr>
              <a:spLocks noChangeArrowheads="1"/>
            </p:cNvSpPr>
            <p:nvPr/>
          </p:nvSpPr>
          <p:spPr bwMode="auto">
            <a:xfrm>
              <a:off x="18303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54" name="Rectangle 18"/>
            <p:cNvSpPr>
              <a:spLocks noChangeArrowheads="1"/>
            </p:cNvSpPr>
            <p:nvPr/>
          </p:nvSpPr>
          <p:spPr bwMode="auto">
            <a:xfrm>
              <a:off x="25161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55" name="Rectangle 19"/>
            <p:cNvSpPr>
              <a:spLocks noChangeArrowheads="1"/>
            </p:cNvSpPr>
            <p:nvPr/>
          </p:nvSpPr>
          <p:spPr bwMode="auto">
            <a:xfrm>
              <a:off x="32019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56" name="Rectangle 20"/>
            <p:cNvSpPr>
              <a:spLocks noChangeArrowheads="1"/>
            </p:cNvSpPr>
            <p:nvPr/>
          </p:nvSpPr>
          <p:spPr bwMode="auto">
            <a:xfrm>
              <a:off x="38877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57" name="Text Box 26"/>
            <p:cNvSpPr txBox="1">
              <a:spLocks noChangeArrowheads="1"/>
            </p:cNvSpPr>
            <p:nvPr/>
          </p:nvSpPr>
          <p:spPr bwMode="auto">
            <a:xfrm>
              <a:off x="1143000" y="1771273"/>
              <a:ext cx="681038"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809</a:t>
              </a:r>
            </a:p>
          </p:txBody>
        </p:sp>
        <p:sp>
          <p:nvSpPr>
            <p:cNvPr id="781358" name="Text Box 27"/>
            <p:cNvSpPr txBox="1">
              <a:spLocks noChangeArrowheads="1"/>
            </p:cNvSpPr>
            <p:nvPr/>
          </p:nvSpPr>
          <p:spPr bwMode="auto">
            <a:xfrm>
              <a:off x="1833563" y="1771273"/>
              <a:ext cx="681037"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503</a:t>
              </a:r>
            </a:p>
          </p:txBody>
        </p:sp>
        <p:sp>
          <p:nvSpPr>
            <p:cNvPr id="781359" name="Text Box 28"/>
            <p:cNvSpPr txBox="1">
              <a:spLocks noChangeArrowheads="1"/>
            </p:cNvSpPr>
            <p:nvPr/>
          </p:nvSpPr>
          <p:spPr bwMode="auto">
            <a:xfrm>
              <a:off x="2524125" y="1771273"/>
              <a:ext cx="681038"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946</a:t>
              </a:r>
            </a:p>
          </p:txBody>
        </p:sp>
        <p:sp>
          <p:nvSpPr>
            <p:cNvPr id="781360" name="Text Box 29"/>
            <p:cNvSpPr txBox="1">
              <a:spLocks noChangeArrowheads="1"/>
            </p:cNvSpPr>
            <p:nvPr/>
          </p:nvSpPr>
          <p:spPr bwMode="auto">
            <a:xfrm>
              <a:off x="3201988" y="1771273"/>
              <a:ext cx="681037"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367</a:t>
              </a:r>
            </a:p>
          </p:txBody>
        </p:sp>
        <p:sp>
          <p:nvSpPr>
            <p:cNvPr id="781361" name="Text Box 30"/>
            <p:cNvSpPr txBox="1">
              <a:spLocks noChangeArrowheads="1"/>
            </p:cNvSpPr>
            <p:nvPr/>
          </p:nvSpPr>
          <p:spPr bwMode="auto">
            <a:xfrm>
              <a:off x="3892550" y="1771273"/>
              <a:ext cx="681038"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987</a:t>
              </a:r>
            </a:p>
          </p:txBody>
        </p:sp>
      </p:grpSp>
      <p:grpSp>
        <p:nvGrpSpPr>
          <p:cNvPr id="4" name="Group 37"/>
          <p:cNvGrpSpPr>
            <a:grpSpLocks/>
          </p:cNvGrpSpPr>
          <p:nvPr/>
        </p:nvGrpSpPr>
        <p:grpSpPr bwMode="auto">
          <a:xfrm>
            <a:off x="4570413" y="3498850"/>
            <a:ext cx="3430587" cy="705078"/>
            <a:chOff x="4570413" y="1752600"/>
            <a:chExt cx="3430587" cy="705078"/>
          </a:xfrm>
        </p:grpSpPr>
        <p:sp>
          <p:nvSpPr>
            <p:cNvPr id="781363" name="Text Box 10"/>
            <p:cNvSpPr txBox="1">
              <a:spLocks noChangeArrowheads="1"/>
            </p:cNvSpPr>
            <p:nvPr/>
          </p:nvSpPr>
          <p:spPr bwMode="auto">
            <a:xfrm>
              <a:off x="46482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64" name="Text Box 11"/>
            <p:cNvSpPr txBox="1">
              <a:spLocks noChangeArrowheads="1"/>
            </p:cNvSpPr>
            <p:nvPr/>
          </p:nvSpPr>
          <p:spPr bwMode="auto">
            <a:xfrm>
              <a:off x="53340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65" name="Text Box 12"/>
            <p:cNvSpPr txBox="1">
              <a:spLocks noChangeArrowheads="1"/>
            </p:cNvSpPr>
            <p:nvPr/>
          </p:nvSpPr>
          <p:spPr bwMode="auto">
            <a:xfrm>
              <a:off x="60198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66" name="Text Box 13"/>
            <p:cNvSpPr txBox="1">
              <a:spLocks noChangeArrowheads="1"/>
            </p:cNvSpPr>
            <p:nvPr/>
          </p:nvSpPr>
          <p:spPr bwMode="auto">
            <a:xfrm>
              <a:off x="67056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67" name="Text Box 14"/>
            <p:cNvSpPr txBox="1">
              <a:spLocks noChangeArrowheads="1"/>
            </p:cNvSpPr>
            <p:nvPr/>
          </p:nvSpPr>
          <p:spPr bwMode="auto">
            <a:xfrm>
              <a:off x="73914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68" name="Rectangle 21"/>
            <p:cNvSpPr>
              <a:spLocks noChangeArrowheads="1"/>
            </p:cNvSpPr>
            <p:nvPr/>
          </p:nvSpPr>
          <p:spPr bwMode="auto">
            <a:xfrm>
              <a:off x="45735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69" name="Rectangle 22"/>
            <p:cNvSpPr>
              <a:spLocks noChangeArrowheads="1"/>
            </p:cNvSpPr>
            <p:nvPr/>
          </p:nvSpPr>
          <p:spPr bwMode="auto">
            <a:xfrm>
              <a:off x="52593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70" name="Rectangle 23"/>
            <p:cNvSpPr>
              <a:spLocks noChangeArrowheads="1"/>
            </p:cNvSpPr>
            <p:nvPr/>
          </p:nvSpPr>
          <p:spPr bwMode="auto">
            <a:xfrm>
              <a:off x="59451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71" name="Rectangle 24"/>
            <p:cNvSpPr>
              <a:spLocks noChangeArrowheads="1"/>
            </p:cNvSpPr>
            <p:nvPr/>
          </p:nvSpPr>
          <p:spPr bwMode="auto">
            <a:xfrm>
              <a:off x="66309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72" name="Rectangle 25"/>
            <p:cNvSpPr>
              <a:spLocks noChangeArrowheads="1"/>
            </p:cNvSpPr>
            <p:nvPr/>
          </p:nvSpPr>
          <p:spPr bwMode="auto">
            <a:xfrm>
              <a:off x="7316788" y="1752600"/>
              <a:ext cx="682625"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73" name="Text Box 31"/>
            <p:cNvSpPr txBox="1">
              <a:spLocks noChangeArrowheads="1"/>
            </p:cNvSpPr>
            <p:nvPr/>
          </p:nvSpPr>
          <p:spPr bwMode="auto">
            <a:xfrm>
              <a:off x="4570413" y="1771273"/>
              <a:ext cx="681037"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838</a:t>
              </a:r>
            </a:p>
          </p:txBody>
        </p:sp>
        <p:sp>
          <p:nvSpPr>
            <p:cNvPr id="781374" name="Text Box 32"/>
            <p:cNvSpPr txBox="1">
              <a:spLocks noChangeArrowheads="1"/>
            </p:cNvSpPr>
            <p:nvPr/>
          </p:nvSpPr>
          <p:spPr bwMode="auto">
            <a:xfrm>
              <a:off x="5260975" y="1771273"/>
              <a:ext cx="681038"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259</a:t>
              </a:r>
            </a:p>
          </p:txBody>
        </p:sp>
        <p:sp>
          <p:nvSpPr>
            <p:cNvPr id="781375" name="Text Box 33"/>
            <p:cNvSpPr txBox="1">
              <a:spLocks noChangeArrowheads="1"/>
            </p:cNvSpPr>
            <p:nvPr/>
          </p:nvSpPr>
          <p:spPr bwMode="auto">
            <a:xfrm>
              <a:off x="5951538" y="1771273"/>
              <a:ext cx="681037"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236</a:t>
              </a:r>
            </a:p>
          </p:txBody>
        </p:sp>
        <p:sp>
          <p:nvSpPr>
            <p:cNvPr id="781376" name="Text Box 34"/>
            <p:cNvSpPr txBox="1">
              <a:spLocks noChangeArrowheads="1"/>
            </p:cNvSpPr>
            <p:nvPr/>
          </p:nvSpPr>
          <p:spPr bwMode="auto">
            <a:xfrm>
              <a:off x="6629400" y="1771273"/>
              <a:ext cx="681038"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659</a:t>
              </a:r>
            </a:p>
          </p:txBody>
        </p:sp>
        <p:sp>
          <p:nvSpPr>
            <p:cNvPr id="781377" name="Text Box 35"/>
            <p:cNvSpPr txBox="1">
              <a:spLocks noChangeArrowheads="1"/>
            </p:cNvSpPr>
            <p:nvPr/>
          </p:nvSpPr>
          <p:spPr bwMode="auto">
            <a:xfrm>
              <a:off x="7319963" y="1771273"/>
              <a:ext cx="681037"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361</a:t>
              </a:r>
            </a:p>
          </p:txBody>
        </p:sp>
      </p:grpSp>
      <p:grpSp>
        <p:nvGrpSpPr>
          <p:cNvPr id="5" name="Group 189"/>
          <p:cNvGrpSpPr>
            <a:grpSpLocks/>
          </p:cNvGrpSpPr>
          <p:nvPr/>
        </p:nvGrpSpPr>
        <p:grpSpPr bwMode="auto">
          <a:xfrm>
            <a:off x="4498975" y="4718050"/>
            <a:ext cx="3578225" cy="762000"/>
            <a:chOff x="2834" y="1872"/>
            <a:chExt cx="2254" cy="480"/>
          </a:xfrm>
        </p:grpSpPr>
        <p:sp>
          <p:nvSpPr>
            <p:cNvPr id="781379" name="Rectangle 190"/>
            <p:cNvSpPr>
              <a:spLocks noChangeArrowheads="1"/>
            </p:cNvSpPr>
            <p:nvPr/>
          </p:nvSpPr>
          <p:spPr bwMode="auto">
            <a:xfrm>
              <a:off x="2834" y="1872"/>
              <a:ext cx="2254" cy="480"/>
            </a:xfrm>
            <a:prstGeom prst="rect">
              <a:avLst/>
            </a:prstGeom>
            <a:solidFill>
              <a:srgbClr val="CC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781380" name="Rectangle 16"/>
            <p:cNvSpPr>
              <a:spLocks noChangeArrowheads="1"/>
            </p:cNvSpPr>
            <p:nvPr/>
          </p:nvSpPr>
          <p:spPr bwMode="auto">
            <a:xfrm>
              <a:off x="2874"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81" name="Rectangle 17"/>
            <p:cNvSpPr>
              <a:spLocks noChangeArrowheads="1"/>
            </p:cNvSpPr>
            <p:nvPr/>
          </p:nvSpPr>
          <p:spPr bwMode="auto">
            <a:xfrm>
              <a:off x="3306"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82" name="Rectangle 18"/>
            <p:cNvSpPr>
              <a:spLocks noChangeArrowheads="1"/>
            </p:cNvSpPr>
            <p:nvPr/>
          </p:nvSpPr>
          <p:spPr bwMode="auto">
            <a:xfrm>
              <a:off x="3738"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83" name="Rectangle 19"/>
            <p:cNvSpPr>
              <a:spLocks noChangeArrowheads="1"/>
            </p:cNvSpPr>
            <p:nvPr/>
          </p:nvSpPr>
          <p:spPr bwMode="auto">
            <a:xfrm>
              <a:off x="4170"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84" name="Rectangle 20"/>
            <p:cNvSpPr>
              <a:spLocks noChangeArrowheads="1"/>
            </p:cNvSpPr>
            <p:nvPr/>
          </p:nvSpPr>
          <p:spPr bwMode="auto">
            <a:xfrm>
              <a:off x="4602"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85" name="Text Box 26"/>
            <p:cNvSpPr txBox="1">
              <a:spLocks noChangeArrowheads="1"/>
            </p:cNvSpPr>
            <p:nvPr/>
          </p:nvSpPr>
          <p:spPr bwMode="auto">
            <a:xfrm>
              <a:off x="287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809</a:t>
              </a:r>
            </a:p>
          </p:txBody>
        </p:sp>
        <p:sp>
          <p:nvSpPr>
            <p:cNvPr id="781386" name="Text Box 27"/>
            <p:cNvSpPr txBox="1">
              <a:spLocks noChangeArrowheads="1"/>
            </p:cNvSpPr>
            <p:nvPr/>
          </p:nvSpPr>
          <p:spPr bwMode="auto">
            <a:xfrm>
              <a:off x="3308"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503</a:t>
              </a:r>
            </a:p>
          </p:txBody>
        </p:sp>
        <p:sp>
          <p:nvSpPr>
            <p:cNvPr id="781387" name="Text Box 28"/>
            <p:cNvSpPr txBox="1">
              <a:spLocks noChangeArrowheads="1"/>
            </p:cNvSpPr>
            <p:nvPr/>
          </p:nvSpPr>
          <p:spPr bwMode="auto">
            <a:xfrm>
              <a:off x="374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946</a:t>
              </a:r>
            </a:p>
          </p:txBody>
        </p:sp>
        <p:sp>
          <p:nvSpPr>
            <p:cNvPr id="781388" name="Text Box 29"/>
            <p:cNvSpPr txBox="1">
              <a:spLocks noChangeArrowheads="1"/>
            </p:cNvSpPr>
            <p:nvPr/>
          </p:nvSpPr>
          <p:spPr bwMode="auto">
            <a:xfrm>
              <a:off x="4170"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367</a:t>
              </a:r>
            </a:p>
          </p:txBody>
        </p:sp>
        <p:sp>
          <p:nvSpPr>
            <p:cNvPr id="781389" name="Text Box 30"/>
            <p:cNvSpPr txBox="1">
              <a:spLocks noChangeArrowheads="1"/>
            </p:cNvSpPr>
            <p:nvPr/>
          </p:nvSpPr>
          <p:spPr bwMode="auto">
            <a:xfrm>
              <a:off x="4605"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987</a:t>
              </a:r>
            </a:p>
          </p:txBody>
        </p:sp>
      </p:grpSp>
      <p:grpSp>
        <p:nvGrpSpPr>
          <p:cNvPr id="6" name="Group 201"/>
          <p:cNvGrpSpPr>
            <a:grpSpLocks/>
          </p:cNvGrpSpPr>
          <p:nvPr/>
        </p:nvGrpSpPr>
        <p:grpSpPr bwMode="auto">
          <a:xfrm>
            <a:off x="4495800" y="5745163"/>
            <a:ext cx="3578225" cy="762000"/>
            <a:chOff x="2834" y="1872"/>
            <a:chExt cx="2254" cy="480"/>
          </a:xfrm>
        </p:grpSpPr>
        <p:sp>
          <p:nvSpPr>
            <p:cNvPr id="781391" name="Rectangle 202"/>
            <p:cNvSpPr>
              <a:spLocks noChangeArrowheads="1"/>
            </p:cNvSpPr>
            <p:nvPr/>
          </p:nvSpPr>
          <p:spPr bwMode="auto">
            <a:xfrm>
              <a:off x="2834" y="1872"/>
              <a:ext cx="2254" cy="480"/>
            </a:xfrm>
            <a:prstGeom prst="rect">
              <a:avLst/>
            </a:prstGeom>
            <a:solidFill>
              <a:srgbClr val="CC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781392" name="Rectangle 16"/>
            <p:cNvSpPr>
              <a:spLocks noChangeArrowheads="1"/>
            </p:cNvSpPr>
            <p:nvPr/>
          </p:nvSpPr>
          <p:spPr bwMode="auto">
            <a:xfrm>
              <a:off x="2874"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93" name="Rectangle 17"/>
            <p:cNvSpPr>
              <a:spLocks noChangeArrowheads="1"/>
            </p:cNvSpPr>
            <p:nvPr/>
          </p:nvSpPr>
          <p:spPr bwMode="auto">
            <a:xfrm>
              <a:off x="3306"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94" name="Rectangle 18"/>
            <p:cNvSpPr>
              <a:spLocks noChangeArrowheads="1"/>
            </p:cNvSpPr>
            <p:nvPr/>
          </p:nvSpPr>
          <p:spPr bwMode="auto">
            <a:xfrm>
              <a:off x="3738"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95" name="Rectangle 19"/>
            <p:cNvSpPr>
              <a:spLocks noChangeArrowheads="1"/>
            </p:cNvSpPr>
            <p:nvPr/>
          </p:nvSpPr>
          <p:spPr bwMode="auto">
            <a:xfrm>
              <a:off x="4170"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96" name="Rectangle 20"/>
            <p:cNvSpPr>
              <a:spLocks noChangeArrowheads="1"/>
            </p:cNvSpPr>
            <p:nvPr/>
          </p:nvSpPr>
          <p:spPr bwMode="auto">
            <a:xfrm>
              <a:off x="4602"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97" name="Text Box 26"/>
            <p:cNvSpPr txBox="1">
              <a:spLocks noChangeArrowheads="1"/>
            </p:cNvSpPr>
            <p:nvPr/>
          </p:nvSpPr>
          <p:spPr bwMode="auto">
            <a:xfrm>
              <a:off x="287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838</a:t>
              </a:r>
            </a:p>
          </p:txBody>
        </p:sp>
        <p:sp>
          <p:nvSpPr>
            <p:cNvPr id="781398" name="Text Box 27"/>
            <p:cNvSpPr txBox="1">
              <a:spLocks noChangeArrowheads="1"/>
            </p:cNvSpPr>
            <p:nvPr/>
          </p:nvSpPr>
          <p:spPr bwMode="auto">
            <a:xfrm>
              <a:off x="3308"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259</a:t>
              </a:r>
            </a:p>
          </p:txBody>
        </p:sp>
        <p:sp>
          <p:nvSpPr>
            <p:cNvPr id="781399" name="Text Box 28"/>
            <p:cNvSpPr txBox="1">
              <a:spLocks noChangeArrowheads="1"/>
            </p:cNvSpPr>
            <p:nvPr/>
          </p:nvSpPr>
          <p:spPr bwMode="auto">
            <a:xfrm>
              <a:off x="374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236</a:t>
              </a:r>
            </a:p>
          </p:txBody>
        </p:sp>
        <p:sp>
          <p:nvSpPr>
            <p:cNvPr id="781400" name="Text Box 29"/>
            <p:cNvSpPr txBox="1">
              <a:spLocks noChangeArrowheads="1"/>
            </p:cNvSpPr>
            <p:nvPr/>
          </p:nvSpPr>
          <p:spPr bwMode="auto">
            <a:xfrm>
              <a:off x="4170"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659</a:t>
              </a:r>
            </a:p>
          </p:txBody>
        </p:sp>
        <p:sp>
          <p:nvSpPr>
            <p:cNvPr id="781401" name="Text Box 30"/>
            <p:cNvSpPr txBox="1">
              <a:spLocks noChangeArrowheads="1"/>
            </p:cNvSpPr>
            <p:nvPr/>
          </p:nvSpPr>
          <p:spPr bwMode="auto">
            <a:xfrm>
              <a:off x="4605"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361</a:t>
              </a:r>
            </a:p>
          </p:txBody>
        </p:sp>
      </p:grpSp>
      <p:grpSp>
        <p:nvGrpSpPr>
          <p:cNvPr id="7" name="Group 108"/>
          <p:cNvGrpSpPr>
            <a:grpSpLocks/>
          </p:cNvGrpSpPr>
          <p:nvPr/>
        </p:nvGrpSpPr>
        <p:grpSpPr bwMode="auto">
          <a:xfrm>
            <a:off x="4498975" y="4718050"/>
            <a:ext cx="3578225" cy="762000"/>
            <a:chOff x="2834" y="1872"/>
            <a:chExt cx="2254" cy="480"/>
          </a:xfrm>
        </p:grpSpPr>
        <p:sp>
          <p:nvSpPr>
            <p:cNvPr id="781403" name="Rectangle 104"/>
            <p:cNvSpPr>
              <a:spLocks noChangeArrowheads="1"/>
            </p:cNvSpPr>
            <p:nvPr/>
          </p:nvSpPr>
          <p:spPr bwMode="auto">
            <a:xfrm>
              <a:off x="2834" y="1872"/>
              <a:ext cx="2254" cy="480"/>
            </a:xfrm>
            <a:prstGeom prst="rect">
              <a:avLst/>
            </a:prstGeom>
            <a:solidFill>
              <a:srgbClr val="CC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781404" name="Rectangle 16"/>
            <p:cNvSpPr>
              <a:spLocks noChangeArrowheads="1"/>
            </p:cNvSpPr>
            <p:nvPr/>
          </p:nvSpPr>
          <p:spPr bwMode="auto">
            <a:xfrm>
              <a:off x="2874"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05" name="Rectangle 17"/>
            <p:cNvSpPr>
              <a:spLocks noChangeArrowheads="1"/>
            </p:cNvSpPr>
            <p:nvPr/>
          </p:nvSpPr>
          <p:spPr bwMode="auto">
            <a:xfrm>
              <a:off x="3306"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06" name="Rectangle 18"/>
            <p:cNvSpPr>
              <a:spLocks noChangeArrowheads="1"/>
            </p:cNvSpPr>
            <p:nvPr/>
          </p:nvSpPr>
          <p:spPr bwMode="auto">
            <a:xfrm>
              <a:off x="3738"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07" name="Rectangle 19"/>
            <p:cNvSpPr>
              <a:spLocks noChangeArrowheads="1"/>
            </p:cNvSpPr>
            <p:nvPr/>
          </p:nvSpPr>
          <p:spPr bwMode="auto">
            <a:xfrm>
              <a:off x="4170"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08" name="Rectangle 20"/>
            <p:cNvSpPr>
              <a:spLocks noChangeArrowheads="1"/>
            </p:cNvSpPr>
            <p:nvPr/>
          </p:nvSpPr>
          <p:spPr bwMode="auto">
            <a:xfrm>
              <a:off x="4602"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09" name="Text Box 26"/>
            <p:cNvSpPr txBox="1">
              <a:spLocks noChangeArrowheads="1"/>
            </p:cNvSpPr>
            <p:nvPr/>
          </p:nvSpPr>
          <p:spPr bwMode="auto">
            <a:xfrm>
              <a:off x="287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367</a:t>
              </a:r>
            </a:p>
          </p:txBody>
        </p:sp>
        <p:sp>
          <p:nvSpPr>
            <p:cNvPr id="781410" name="Text Box 27"/>
            <p:cNvSpPr txBox="1">
              <a:spLocks noChangeArrowheads="1"/>
            </p:cNvSpPr>
            <p:nvPr/>
          </p:nvSpPr>
          <p:spPr bwMode="auto">
            <a:xfrm>
              <a:off x="3308"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503</a:t>
              </a:r>
            </a:p>
          </p:txBody>
        </p:sp>
        <p:sp>
          <p:nvSpPr>
            <p:cNvPr id="781411" name="Text Box 28"/>
            <p:cNvSpPr txBox="1">
              <a:spLocks noChangeArrowheads="1"/>
            </p:cNvSpPr>
            <p:nvPr/>
          </p:nvSpPr>
          <p:spPr bwMode="auto">
            <a:xfrm>
              <a:off x="374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809</a:t>
              </a:r>
            </a:p>
          </p:txBody>
        </p:sp>
        <p:sp>
          <p:nvSpPr>
            <p:cNvPr id="781412" name="Text Box 29"/>
            <p:cNvSpPr txBox="1">
              <a:spLocks noChangeArrowheads="1"/>
            </p:cNvSpPr>
            <p:nvPr/>
          </p:nvSpPr>
          <p:spPr bwMode="auto">
            <a:xfrm>
              <a:off x="4170"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946</a:t>
              </a:r>
            </a:p>
          </p:txBody>
        </p:sp>
        <p:sp>
          <p:nvSpPr>
            <p:cNvPr id="781413" name="Text Box 30"/>
            <p:cNvSpPr txBox="1">
              <a:spLocks noChangeArrowheads="1"/>
            </p:cNvSpPr>
            <p:nvPr/>
          </p:nvSpPr>
          <p:spPr bwMode="auto">
            <a:xfrm>
              <a:off x="4605"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987</a:t>
              </a:r>
            </a:p>
          </p:txBody>
        </p:sp>
      </p:grpSp>
      <p:grpSp>
        <p:nvGrpSpPr>
          <p:cNvPr id="8" name="Group 107"/>
          <p:cNvGrpSpPr>
            <a:grpSpLocks/>
          </p:cNvGrpSpPr>
          <p:nvPr/>
        </p:nvGrpSpPr>
        <p:grpSpPr bwMode="auto">
          <a:xfrm>
            <a:off x="4637088" y="5200654"/>
            <a:ext cx="3276600" cy="285751"/>
            <a:chOff x="2921" y="2184"/>
            <a:chExt cx="2064" cy="180"/>
          </a:xfrm>
        </p:grpSpPr>
        <p:sp>
          <p:nvSpPr>
            <p:cNvPr id="781415" name="Text Box 5"/>
            <p:cNvSpPr txBox="1">
              <a:spLocks noChangeArrowheads="1"/>
            </p:cNvSpPr>
            <p:nvPr/>
          </p:nvSpPr>
          <p:spPr bwMode="auto">
            <a:xfrm>
              <a:off x="2921"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81416" name="Text Box 6"/>
            <p:cNvSpPr txBox="1">
              <a:spLocks noChangeArrowheads="1"/>
            </p:cNvSpPr>
            <p:nvPr/>
          </p:nvSpPr>
          <p:spPr bwMode="auto">
            <a:xfrm>
              <a:off x="3353"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81417" name="Text Box 7"/>
            <p:cNvSpPr txBox="1">
              <a:spLocks noChangeArrowheads="1"/>
            </p:cNvSpPr>
            <p:nvPr/>
          </p:nvSpPr>
          <p:spPr bwMode="auto">
            <a:xfrm>
              <a:off x="3785"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81418" name="Text Box 8"/>
            <p:cNvSpPr txBox="1">
              <a:spLocks noChangeArrowheads="1"/>
            </p:cNvSpPr>
            <p:nvPr/>
          </p:nvSpPr>
          <p:spPr bwMode="auto">
            <a:xfrm>
              <a:off x="4217"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81419" name="Text Box 9"/>
            <p:cNvSpPr txBox="1">
              <a:spLocks noChangeArrowheads="1"/>
            </p:cNvSpPr>
            <p:nvPr/>
          </p:nvSpPr>
          <p:spPr bwMode="auto">
            <a:xfrm>
              <a:off x="4649" y="2184"/>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grpSp>
      <p:grpSp>
        <p:nvGrpSpPr>
          <p:cNvPr id="9" name="Group 115"/>
          <p:cNvGrpSpPr>
            <a:grpSpLocks/>
          </p:cNvGrpSpPr>
          <p:nvPr/>
        </p:nvGrpSpPr>
        <p:grpSpPr bwMode="auto">
          <a:xfrm>
            <a:off x="4495800" y="5745163"/>
            <a:ext cx="3578225" cy="762000"/>
            <a:chOff x="2834" y="1872"/>
            <a:chExt cx="2254" cy="480"/>
          </a:xfrm>
        </p:grpSpPr>
        <p:sp>
          <p:nvSpPr>
            <p:cNvPr id="781421" name="Rectangle 116"/>
            <p:cNvSpPr>
              <a:spLocks noChangeArrowheads="1"/>
            </p:cNvSpPr>
            <p:nvPr/>
          </p:nvSpPr>
          <p:spPr bwMode="auto">
            <a:xfrm>
              <a:off x="2834" y="1872"/>
              <a:ext cx="2254" cy="480"/>
            </a:xfrm>
            <a:prstGeom prst="rect">
              <a:avLst/>
            </a:prstGeom>
            <a:solidFill>
              <a:srgbClr val="CC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781422" name="Rectangle 16"/>
            <p:cNvSpPr>
              <a:spLocks noChangeArrowheads="1"/>
            </p:cNvSpPr>
            <p:nvPr/>
          </p:nvSpPr>
          <p:spPr bwMode="auto">
            <a:xfrm>
              <a:off x="2874"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23" name="Rectangle 17"/>
            <p:cNvSpPr>
              <a:spLocks noChangeArrowheads="1"/>
            </p:cNvSpPr>
            <p:nvPr/>
          </p:nvSpPr>
          <p:spPr bwMode="auto">
            <a:xfrm>
              <a:off x="3306"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24" name="Rectangle 18"/>
            <p:cNvSpPr>
              <a:spLocks noChangeArrowheads="1"/>
            </p:cNvSpPr>
            <p:nvPr/>
          </p:nvSpPr>
          <p:spPr bwMode="auto">
            <a:xfrm>
              <a:off x="3738"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25" name="Rectangle 19"/>
            <p:cNvSpPr>
              <a:spLocks noChangeArrowheads="1"/>
            </p:cNvSpPr>
            <p:nvPr/>
          </p:nvSpPr>
          <p:spPr bwMode="auto">
            <a:xfrm>
              <a:off x="4170"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26" name="Rectangle 20"/>
            <p:cNvSpPr>
              <a:spLocks noChangeArrowheads="1"/>
            </p:cNvSpPr>
            <p:nvPr/>
          </p:nvSpPr>
          <p:spPr bwMode="auto">
            <a:xfrm>
              <a:off x="4602"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27" name="Text Box 26"/>
            <p:cNvSpPr txBox="1">
              <a:spLocks noChangeArrowheads="1"/>
            </p:cNvSpPr>
            <p:nvPr/>
          </p:nvSpPr>
          <p:spPr bwMode="auto">
            <a:xfrm>
              <a:off x="287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236</a:t>
              </a:r>
            </a:p>
          </p:txBody>
        </p:sp>
        <p:sp>
          <p:nvSpPr>
            <p:cNvPr id="781428" name="Text Box 27"/>
            <p:cNvSpPr txBox="1">
              <a:spLocks noChangeArrowheads="1"/>
            </p:cNvSpPr>
            <p:nvPr/>
          </p:nvSpPr>
          <p:spPr bwMode="auto">
            <a:xfrm>
              <a:off x="3308"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259</a:t>
              </a:r>
            </a:p>
          </p:txBody>
        </p:sp>
        <p:sp>
          <p:nvSpPr>
            <p:cNvPr id="781429" name="Text Box 28"/>
            <p:cNvSpPr txBox="1">
              <a:spLocks noChangeArrowheads="1"/>
            </p:cNvSpPr>
            <p:nvPr/>
          </p:nvSpPr>
          <p:spPr bwMode="auto">
            <a:xfrm>
              <a:off x="374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361</a:t>
              </a:r>
            </a:p>
          </p:txBody>
        </p:sp>
        <p:sp>
          <p:nvSpPr>
            <p:cNvPr id="781430" name="Text Box 29"/>
            <p:cNvSpPr txBox="1">
              <a:spLocks noChangeArrowheads="1"/>
            </p:cNvSpPr>
            <p:nvPr/>
          </p:nvSpPr>
          <p:spPr bwMode="auto">
            <a:xfrm>
              <a:off x="4170"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659</a:t>
              </a:r>
            </a:p>
          </p:txBody>
        </p:sp>
        <p:sp>
          <p:nvSpPr>
            <p:cNvPr id="781431" name="Text Box 30"/>
            <p:cNvSpPr txBox="1">
              <a:spLocks noChangeArrowheads="1"/>
            </p:cNvSpPr>
            <p:nvPr/>
          </p:nvSpPr>
          <p:spPr bwMode="auto">
            <a:xfrm>
              <a:off x="4605"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838</a:t>
              </a:r>
            </a:p>
          </p:txBody>
        </p:sp>
      </p:grpSp>
      <p:grpSp>
        <p:nvGrpSpPr>
          <p:cNvPr id="10" name="Group 109"/>
          <p:cNvGrpSpPr>
            <a:grpSpLocks/>
          </p:cNvGrpSpPr>
          <p:nvPr/>
        </p:nvGrpSpPr>
        <p:grpSpPr bwMode="auto">
          <a:xfrm>
            <a:off x="4637088" y="6242052"/>
            <a:ext cx="3276600" cy="274637"/>
            <a:chOff x="2921" y="2191"/>
            <a:chExt cx="2064" cy="173"/>
          </a:xfrm>
        </p:grpSpPr>
        <p:sp>
          <p:nvSpPr>
            <p:cNvPr id="781433" name="Text Box 5"/>
            <p:cNvSpPr txBox="1">
              <a:spLocks noChangeArrowheads="1"/>
            </p:cNvSpPr>
            <p:nvPr/>
          </p:nvSpPr>
          <p:spPr bwMode="auto">
            <a:xfrm>
              <a:off x="2921"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81434" name="Text Box 6"/>
            <p:cNvSpPr txBox="1">
              <a:spLocks noChangeArrowheads="1"/>
            </p:cNvSpPr>
            <p:nvPr/>
          </p:nvSpPr>
          <p:spPr bwMode="auto">
            <a:xfrm>
              <a:off x="3353"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81435" name="Text Box 7"/>
            <p:cNvSpPr txBox="1">
              <a:spLocks noChangeArrowheads="1"/>
            </p:cNvSpPr>
            <p:nvPr/>
          </p:nvSpPr>
          <p:spPr bwMode="auto">
            <a:xfrm>
              <a:off x="3785"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81436" name="Text Box 8"/>
            <p:cNvSpPr txBox="1">
              <a:spLocks noChangeArrowheads="1"/>
            </p:cNvSpPr>
            <p:nvPr/>
          </p:nvSpPr>
          <p:spPr bwMode="auto">
            <a:xfrm>
              <a:off x="4217"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81437" name="Text Box 9"/>
            <p:cNvSpPr txBox="1">
              <a:spLocks noChangeArrowheads="1"/>
            </p:cNvSpPr>
            <p:nvPr/>
          </p:nvSpPr>
          <p:spPr bwMode="auto">
            <a:xfrm>
              <a:off x="4649"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grpSp>
      <p:sp>
        <p:nvSpPr>
          <p:cNvPr id="781438" name="Text Box 127"/>
          <p:cNvSpPr txBox="1">
            <a:spLocks noChangeArrowheads="1"/>
          </p:cNvSpPr>
          <p:nvPr/>
        </p:nvSpPr>
        <p:spPr bwMode="auto">
          <a:xfrm>
            <a:off x="1127125" y="3146048"/>
            <a:ext cx="595313" cy="366712"/>
          </a:xfrm>
          <a:prstGeom prst="rect">
            <a:avLst/>
          </a:prstGeom>
          <a:noFill/>
          <a:ln w="9525">
            <a:noFill/>
            <a:miter lim="800000"/>
            <a:headEnd/>
            <a:tailEnd/>
          </a:ln>
        </p:spPr>
        <p:txBody>
          <a:bodyPr wrap="none">
            <a:prstTxWarp prst="textNoShape">
              <a:avLst/>
            </a:prstTxWarp>
            <a:spAutoFit/>
          </a:bodyPr>
          <a:lstStyle/>
          <a:p>
            <a:r>
              <a:rPr lang="en-US" sz="1800">
                <a:solidFill>
                  <a:srgbClr val="000000"/>
                </a:solidFill>
                <a:latin typeface="Courier New" charset="0"/>
              </a:rPr>
              <a:t>vec</a:t>
            </a:r>
            <a:endParaRPr lang="en-US">
              <a:solidFill>
                <a:srgbClr val="000000"/>
              </a:solidFill>
            </a:endParaRPr>
          </a:p>
        </p:txBody>
      </p:sp>
      <p:sp>
        <p:nvSpPr>
          <p:cNvPr id="2223" name="Rectangle 16"/>
          <p:cNvSpPr>
            <a:spLocks noChangeArrowheads="1"/>
          </p:cNvSpPr>
          <p:nvPr/>
        </p:nvSpPr>
        <p:spPr bwMode="auto">
          <a:xfrm>
            <a:off x="1143000" y="3494088"/>
            <a:ext cx="74613"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grpSp>
        <p:nvGrpSpPr>
          <p:cNvPr id="11" name="Group 163"/>
          <p:cNvGrpSpPr>
            <a:grpSpLocks/>
          </p:cNvGrpSpPr>
          <p:nvPr/>
        </p:nvGrpSpPr>
        <p:grpSpPr bwMode="auto">
          <a:xfrm>
            <a:off x="1143000" y="3498846"/>
            <a:ext cx="695325" cy="704850"/>
            <a:chOff x="720" y="3552"/>
            <a:chExt cx="438" cy="444"/>
          </a:xfrm>
        </p:grpSpPr>
        <p:sp>
          <p:nvSpPr>
            <p:cNvPr id="781441" name="Text Box 5"/>
            <p:cNvSpPr txBox="1">
              <a:spLocks noChangeArrowheads="1"/>
            </p:cNvSpPr>
            <p:nvPr/>
          </p:nvSpPr>
          <p:spPr bwMode="auto">
            <a:xfrm>
              <a:off x="768"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81442" name="Rectangle 16"/>
            <p:cNvSpPr>
              <a:spLocks noChangeArrowheads="1"/>
            </p:cNvSpPr>
            <p:nvPr/>
          </p:nvSpPr>
          <p:spPr bwMode="auto">
            <a:xfrm>
              <a:off x="721"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43" name="Text Box 26"/>
            <p:cNvSpPr txBox="1">
              <a:spLocks noChangeArrowheads="1"/>
            </p:cNvSpPr>
            <p:nvPr/>
          </p:nvSpPr>
          <p:spPr bwMode="auto">
            <a:xfrm>
              <a:off x="720"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236</a:t>
              </a:r>
            </a:p>
          </p:txBody>
        </p:sp>
      </p:grpSp>
      <p:grpSp>
        <p:nvGrpSpPr>
          <p:cNvPr id="12" name="Group 164"/>
          <p:cNvGrpSpPr>
            <a:grpSpLocks/>
          </p:cNvGrpSpPr>
          <p:nvPr/>
        </p:nvGrpSpPr>
        <p:grpSpPr bwMode="auto">
          <a:xfrm>
            <a:off x="1830388" y="3498846"/>
            <a:ext cx="693737" cy="704850"/>
            <a:chOff x="1153" y="3552"/>
            <a:chExt cx="437" cy="444"/>
          </a:xfrm>
        </p:grpSpPr>
        <p:sp>
          <p:nvSpPr>
            <p:cNvPr id="781445" name="Text Box 6"/>
            <p:cNvSpPr txBox="1">
              <a:spLocks noChangeArrowheads="1"/>
            </p:cNvSpPr>
            <p:nvPr/>
          </p:nvSpPr>
          <p:spPr bwMode="auto">
            <a:xfrm>
              <a:off x="1200"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81446" name="Rectangle 17"/>
            <p:cNvSpPr>
              <a:spLocks noChangeArrowheads="1"/>
            </p:cNvSpPr>
            <p:nvPr/>
          </p:nvSpPr>
          <p:spPr bwMode="auto">
            <a:xfrm>
              <a:off x="1153"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47" name="Text Box 27"/>
            <p:cNvSpPr txBox="1">
              <a:spLocks noChangeArrowheads="1"/>
            </p:cNvSpPr>
            <p:nvPr/>
          </p:nvSpPr>
          <p:spPr bwMode="auto">
            <a:xfrm>
              <a:off x="1155"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259</a:t>
              </a:r>
            </a:p>
          </p:txBody>
        </p:sp>
      </p:grpSp>
      <p:grpSp>
        <p:nvGrpSpPr>
          <p:cNvPr id="13" name="Group 165"/>
          <p:cNvGrpSpPr>
            <a:grpSpLocks/>
          </p:cNvGrpSpPr>
          <p:nvPr/>
        </p:nvGrpSpPr>
        <p:grpSpPr bwMode="auto">
          <a:xfrm>
            <a:off x="2516188" y="3498846"/>
            <a:ext cx="693737" cy="704850"/>
            <a:chOff x="1585" y="3552"/>
            <a:chExt cx="437" cy="444"/>
          </a:xfrm>
        </p:grpSpPr>
        <p:sp>
          <p:nvSpPr>
            <p:cNvPr id="781449" name="Text Box 7"/>
            <p:cNvSpPr txBox="1">
              <a:spLocks noChangeArrowheads="1"/>
            </p:cNvSpPr>
            <p:nvPr/>
          </p:nvSpPr>
          <p:spPr bwMode="auto">
            <a:xfrm>
              <a:off x="1632"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81450" name="Rectangle 18"/>
            <p:cNvSpPr>
              <a:spLocks noChangeArrowheads="1"/>
            </p:cNvSpPr>
            <p:nvPr/>
          </p:nvSpPr>
          <p:spPr bwMode="auto">
            <a:xfrm>
              <a:off x="1585"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51" name="Text Box 28"/>
            <p:cNvSpPr txBox="1">
              <a:spLocks noChangeArrowheads="1"/>
            </p:cNvSpPr>
            <p:nvPr/>
          </p:nvSpPr>
          <p:spPr bwMode="auto">
            <a:xfrm>
              <a:off x="1590"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361</a:t>
              </a:r>
            </a:p>
          </p:txBody>
        </p:sp>
      </p:grpSp>
      <p:grpSp>
        <p:nvGrpSpPr>
          <p:cNvPr id="14" name="Group 166"/>
          <p:cNvGrpSpPr>
            <a:grpSpLocks/>
          </p:cNvGrpSpPr>
          <p:nvPr/>
        </p:nvGrpSpPr>
        <p:grpSpPr bwMode="auto">
          <a:xfrm>
            <a:off x="3201988" y="3498846"/>
            <a:ext cx="693737" cy="704850"/>
            <a:chOff x="2017" y="3552"/>
            <a:chExt cx="437" cy="444"/>
          </a:xfrm>
        </p:grpSpPr>
        <p:sp>
          <p:nvSpPr>
            <p:cNvPr id="781453" name="Text Box 8"/>
            <p:cNvSpPr txBox="1">
              <a:spLocks noChangeArrowheads="1"/>
            </p:cNvSpPr>
            <p:nvPr/>
          </p:nvSpPr>
          <p:spPr bwMode="auto">
            <a:xfrm>
              <a:off x="2064"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81454" name="Rectangle 19"/>
            <p:cNvSpPr>
              <a:spLocks noChangeArrowheads="1"/>
            </p:cNvSpPr>
            <p:nvPr/>
          </p:nvSpPr>
          <p:spPr bwMode="auto">
            <a:xfrm>
              <a:off x="2017"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55" name="Text Box 29"/>
            <p:cNvSpPr txBox="1">
              <a:spLocks noChangeArrowheads="1"/>
            </p:cNvSpPr>
            <p:nvPr/>
          </p:nvSpPr>
          <p:spPr bwMode="auto">
            <a:xfrm>
              <a:off x="2017"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367</a:t>
              </a:r>
            </a:p>
          </p:txBody>
        </p:sp>
      </p:grpSp>
      <p:grpSp>
        <p:nvGrpSpPr>
          <p:cNvPr id="15" name="Group 167"/>
          <p:cNvGrpSpPr>
            <a:grpSpLocks/>
          </p:cNvGrpSpPr>
          <p:nvPr/>
        </p:nvGrpSpPr>
        <p:grpSpPr bwMode="auto">
          <a:xfrm>
            <a:off x="3887788" y="3498846"/>
            <a:ext cx="693737" cy="704850"/>
            <a:chOff x="2449" y="3552"/>
            <a:chExt cx="437" cy="444"/>
          </a:xfrm>
        </p:grpSpPr>
        <p:sp>
          <p:nvSpPr>
            <p:cNvPr id="781457" name="Text Box 9"/>
            <p:cNvSpPr txBox="1">
              <a:spLocks noChangeArrowheads="1"/>
            </p:cNvSpPr>
            <p:nvPr/>
          </p:nvSpPr>
          <p:spPr bwMode="auto">
            <a:xfrm>
              <a:off x="2496"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781458" name="Rectangle 20"/>
            <p:cNvSpPr>
              <a:spLocks noChangeArrowheads="1"/>
            </p:cNvSpPr>
            <p:nvPr/>
          </p:nvSpPr>
          <p:spPr bwMode="auto">
            <a:xfrm>
              <a:off x="2449"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59" name="Text Box 30"/>
            <p:cNvSpPr txBox="1">
              <a:spLocks noChangeArrowheads="1"/>
            </p:cNvSpPr>
            <p:nvPr/>
          </p:nvSpPr>
          <p:spPr bwMode="auto">
            <a:xfrm>
              <a:off x="2452"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503</a:t>
              </a:r>
            </a:p>
          </p:txBody>
        </p:sp>
      </p:grpSp>
      <p:grpSp>
        <p:nvGrpSpPr>
          <p:cNvPr id="16" name="Group 168"/>
          <p:cNvGrpSpPr>
            <a:grpSpLocks/>
          </p:cNvGrpSpPr>
          <p:nvPr/>
        </p:nvGrpSpPr>
        <p:grpSpPr bwMode="auto">
          <a:xfrm>
            <a:off x="4570413" y="3498846"/>
            <a:ext cx="696912" cy="704850"/>
            <a:chOff x="2879" y="3552"/>
            <a:chExt cx="439" cy="444"/>
          </a:xfrm>
        </p:grpSpPr>
        <p:sp>
          <p:nvSpPr>
            <p:cNvPr id="781461" name="Text Box 10"/>
            <p:cNvSpPr txBox="1">
              <a:spLocks noChangeArrowheads="1"/>
            </p:cNvSpPr>
            <p:nvPr/>
          </p:nvSpPr>
          <p:spPr bwMode="auto">
            <a:xfrm>
              <a:off x="2928"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781462" name="Rectangle 21"/>
            <p:cNvSpPr>
              <a:spLocks noChangeArrowheads="1"/>
            </p:cNvSpPr>
            <p:nvPr/>
          </p:nvSpPr>
          <p:spPr bwMode="auto">
            <a:xfrm>
              <a:off x="2881"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63" name="Text Box 31"/>
            <p:cNvSpPr txBox="1">
              <a:spLocks noChangeArrowheads="1"/>
            </p:cNvSpPr>
            <p:nvPr/>
          </p:nvSpPr>
          <p:spPr bwMode="auto">
            <a:xfrm>
              <a:off x="2879"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659</a:t>
              </a:r>
            </a:p>
          </p:txBody>
        </p:sp>
      </p:grpSp>
      <p:grpSp>
        <p:nvGrpSpPr>
          <p:cNvPr id="17" name="Group 169"/>
          <p:cNvGrpSpPr>
            <a:grpSpLocks/>
          </p:cNvGrpSpPr>
          <p:nvPr/>
        </p:nvGrpSpPr>
        <p:grpSpPr bwMode="auto">
          <a:xfrm>
            <a:off x="5259388" y="3498846"/>
            <a:ext cx="693737" cy="704850"/>
            <a:chOff x="3313" y="3552"/>
            <a:chExt cx="437" cy="444"/>
          </a:xfrm>
        </p:grpSpPr>
        <p:sp>
          <p:nvSpPr>
            <p:cNvPr id="781465" name="Text Box 11"/>
            <p:cNvSpPr txBox="1">
              <a:spLocks noChangeArrowheads="1"/>
            </p:cNvSpPr>
            <p:nvPr/>
          </p:nvSpPr>
          <p:spPr bwMode="auto">
            <a:xfrm>
              <a:off x="3360"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781466" name="Rectangle 22"/>
            <p:cNvSpPr>
              <a:spLocks noChangeArrowheads="1"/>
            </p:cNvSpPr>
            <p:nvPr/>
          </p:nvSpPr>
          <p:spPr bwMode="auto">
            <a:xfrm>
              <a:off x="3313"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67" name="Text Box 32"/>
            <p:cNvSpPr txBox="1">
              <a:spLocks noChangeArrowheads="1"/>
            </p:cNvSpPr>
            <p:nvPr/>
          </p:nvSpPr>
          <p:spPr bwMode="auto">
            <a:xfrm>
              <a:off x="3314"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809</a:t>
              </a:r>
            </a:p>
          </p:txBody>
        </p:sp>
      </p:grpSp>
      <p:grpSp>
        <p:nvGrpSpPr>
          <p:cNvPr id="18" name="Group 170"/>
          <p:cNvGrpSpPr>
            <a:grpSpLocks/>
          </p:cNvGrpSpPr>
          <p:nvPr/>
        </p:nvGrpSpPr>
        <p:grpSpPr bwMode="auto">
          <a:xfrm>
            <a:off x="5945188" y="3498846"/>
            <a:ext cx="693737" cy="704850"/>
            <a:chOff x="3745" y="3552"/>
            <a:chExt cx="437" cy="444"/>
          </a:xfrm>
        </p:grpSpPr>
        <p:sp>
          <p:nvSpPr>
            <p:cNvPr id="781469" name="Text Box 12"/>
            <p:cNvSpPr txBox="1">
              <a:spLocks noChangeArrowheads="1"/>
            </p:cNvSpPr>
            <p:nvPr/>
          </p:nvSpPr>
          <p:spPr bwMode="auto">
            <a:xfrm>
              <a:off x="3792"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781470" name="Rectangle 23"/>
            <p:cNvSpPr>
              <a:spLocks noChangeArrowheads="1"/>
            </p:cNvSpPr>
            <p:nvPr/>
          </p:nvSpPr>
          <p:spPr bwMode="auto">
            <a:xfrm>
              <a:off x="3745"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71" name="Text Box 33"/>
            <p:cNvSpPr txBox="1">
              <a:spLocks noChangeArrowheads="1"/>
            </p:cNvSpPr>
            <p:nvPr/>
          </p:nvSpPr>
          <p:spPr bwMode="auto">
            <a:xfrm>
              <a:off x="3749"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838</a:t>
              </a:r>
            </a:p>
          </p:txBody>
        </p:sp>
      </p:grpSp>
      <p:grpSp>
        <p:nvGrpSpPr>
          <p:cNvPr id="19" name="Group 171"/>
          <p:cNvGrpSpPr>
            <a:grpSpLocks/>
          </p:cNvGrpSpPr>
          <p:nvPr/>
        </p:nvGrpSpPr>
        <p:grpSpPr bwMode="auto">
          <a:xfrm>
            <a:off x="6629400" y="3498846"/>
            <a:ext cx="695325" cy="704850"/>
            <a:chOff x="4176" y="3552"/>
            <a:chExt cx="438" cy="444"/>
          </a:xfrm>
        </p:grpSpPr>
        <p:sp>
          <p:nvSpPr>
            <p:cNvPr id="781473" name="Text Box 13"/>
            <p:cNvSpPr txBox="1">
              <a:spLocks noChangeArrowheads="1"/>
            </p:cNvSpPr>
            <p:nvPr/>
          </p:nvSpPr>
          <p:spPr bwMode="auto">
            <a:xfrm>
              <a:off x="4224"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781474" name="Rectangle 24"/>
            <p:cNvSpPr>
              <a:spLocks noChangeArrowheads="1"/>
            </p:cNvSpPr>
            <p:nvPr/>
          </p:nvSpPr>
          <p:spPr bwMode="auto">
            <a:xfrm>
              <a:off x="4177"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75" name="Text Box 34"/>
            <p:cNvSpPr txBox="1">
              <a:spLocks noChangeArrowheads="1"/>
            </p:cNvSpPr>
            <p:nvPr/>
          </p:nvSpPr>
          <p:spPr bwMode="auto">
            <a:xfrm>
              <a:off x="4176"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946</a:t>
              </a:r>
            </a:p>
          </p:txBody>
        </p:sp>
      </p:grpSp>
      <p:grpSp>
        <p:nvGrpSpPr>
          <p:cNvPr id="20" name="Group 172"/>
          <p:cNvGrpSpPr>
            <a:grpSpLocks/>
          </p:cNvGrpSpPr>
          <p:nvPr/>
        </p:nvGrpSpPr>
        <p:grpSpPr bwMode="auto">
          <a:xfrm>
            <a:off x="7316788" y="3498846"/>
            <a:ext cx="684212" cy="704850"/>
            <a:chOff x="4609" y="3552"/>
            <a:chExt cx="431" cy="444"/>
          </a:xfrm>
        </p:grpSpPr>
        <p:sp>
          <p:nvSpPr>
            <p:cNvPr id="781477" name="Text Box 14"/>
            <p:cNvSpPr txBox="1">
              <a:spLocks noChangeArrowheads="1"/>
            </p:cNvSpPr>
            <p:nvPr/>
          </p:nvSpPr>
          <p:spPr bwMode="auto">
            <a:xfrm>
              <a:off x="4656"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sp>
          <p:nvSpPr>
            <p:cNvPr id="781478" name="Rectangle 25"/>
            <p:cNvSpPr>
              <a:spLocks noChangeArrowheads="1"/>
            </p:cNvSpPr>
            <p:nvPr/>
          </p:nvSpPr>
          <p:spPr bwMode="auto">
            <a:xfrm>
              <a:off x="4609" y="3552"/>
              <a:ext cx="430"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79" name="Text Box 35"/>
            <p:cNvSpPr txBox="1">
              <a:spLocks noChangeArrowheads="1"/>
            </p:cNvSpPr>
            <p:nvPr/>
          </p:nvSpPr>
          <p:spPr bwMode="auto">
            <a:xfrm>
              <a:off x="4611"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987</a:t>
              </a:r>
            </a:p>
          </p:txBody>
        </p:sp>
      </p:grpSp>
      <p:sp>
        <p:nvSpPr>
          <p:cNvPr id="2225" name="Rectangle 177"/>
          <p:cNvSpPr>
            <a:spLocks noChangeArrowheads="1"/>
          </p:cNvSpPr>
          <p:nvPr/>
        </p:nvSpPr>
        <p:spPr bwMode="auto">
          <a:xfrm>
            <a:off x="4632325" y="4820860"/>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26" name="Rectangle 178"/>
          <p:cNvSpPr>
            <a:spLocks noChangeArrowheads="1"/>
          </p:cNvSpPr>
          <p:nvPr/>
        </p:nvSpPr>
        <p:spPr bwMode="auto">
          <a:xfrm>
            <a:off x="5327650" y="4820860"/>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27" name="Rectangle 179"/>
          <p:cNvSpPr>
            <a:spLocks noChangeArrowheads="1"/>
          </p:cNvSpPr>
          <p:nvPr/>
        </p:nvSpPr>
        <p:spPr bwMode="auto">
          <a:xfrm>
            <a:off x="6010275" y="4820860"/>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28" name="Rectangle 180"/>
          <p:cNvSpPr>
            <a:spLocks noChangeArrowheads="1"/>
          </p:cNvSpPr>
          <p:nvPr/>
        </p:nvSpPr>
        <p:spPr bwMode="auto">
          <a:xfrm>
            <a:off x="6692900" y="4820860"/>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29" name="Rectangle 181"/>
          <p:cNvSpPr>
            <a:spLocks noChangeArrowheads="1"/>
          </p:cNvSpPr>
          <p:nvPr/>
        </p:nvSpPr>
        <p:spPr bwMode="auto">
          <a:xfrm>
            <a:off x="7388225" y="4820860"/>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0" name="Rectangle 182"/>
          <p:cNvSpPr>
            <a:spLocks noChangeArrowheads="1"/>
          </p:cNvSpPr>
          <p:nvPr/>
        </p:nvSpPr>
        <p:spPr bwMode="auto">
          <a:xfrm>
            <a:off x="4629150" y="5847973"/>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1" name="Rectangle 183"/>
          <p:cNvSpPr>
            <a:spLocks noChangeArrowheads="1"/>
          </p:cNvSpPr>
          <p:nvPr/>
        </p:nvSpPr>
        <p:spPr bwMode="auto">
          <a:xfrm>
            <a:off x="5324475" y="5847973"/>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2" name="Rectangle 184"/>
          <p:cNvSpPr>
            <a:spLocks noChangeArrowheads="1"/>
          </p:cNvSpPr>
          <p:nvPr/>
        </p:nvSpPr>
        <p:spPr bwMode="auto">
          <a:xfrm>
            <a:off x="6007100" y="5847973"/>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3" name="Rectangle 185"/>
          <p:cNvSpPr>
            <a:spLocks noChangeArrowheads="1"/>
          </p:cNvSpPr>
          <p:nvPr/>
        </p:nvSpPr>
        <p:spPr bwMode="auto">
          <a:xfrm>
            <a:off x="6689725" y="5847973"/>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4" name="Rectangle 186"/>
          <p:cNvSpPr>
            <a:spLocks noChangeArrowheads="1"/>
          </p:cNvSpPr>
          <p:nvPr/>
        </p:nvSpPr>
        <p:spPr bwMode="auto">
          <a:xfrm>
            <a:off x="7385050" y="5847973"/>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5" name="Text Box 187"/>
          <p:cNvSpPr txBox="1">
            <a:spLocks noChangeArrowheads="1"/>
          </p:cNvSpPr>
          <p:nvPr/>
        </p:nvSpPr>
        <p:spPr bwMode="auto">
          <a:xfrm>
            <a:off x="4522788" y="4449385"/>
            <a:ext cx="458787" cy="366713"/>
          </a:xfrm>
          <a:prstGeom prst="rect">
            <a:avLst/>
          </a:prstGeom>
          <a:noFill/>
          <a:ln w="9525">
            <a:noFill/>
            <a:miter lim="800000"/>
            <a:headEnd/>
            <a:tailEnd/>
          </a:ln>
        </p:spPr>
        <p:txBody>
          <a:bodyPr wrap="none">
            <a:prstTxWarp prst="textNoShape">
              <a:avLst/>
            </a:prstTxWarp>
            <a:spAutoFit/>
          </a:bodyPr>
          <a:lstStyle/>
          <a:p>
            <a:r>
              <a:rPr lang="en-US" sz="1800">
                <a:solidFill>
                  <a:srgbClr val="000000"/>
                </a:solidFill>
                <a:latin typeface="Courier New" charset="0"/>
              </a:rPr>
              <a:t>v1</a:t>
            </a:r>
            <a:endParaRPr lang="en-US">
              <a:solidFill>
                <a:srgbClr val="000000"/>
              </a:solidFill>
            </a:endParaRPr>
          </a:p>
        </p:txBody>
      </p:sp>
      <p:sp>
        <p:nvSpPr>
          <p:cNvPr id="2236" name="Text Box 188"/>
          <p:cNvSpPr txBox="1">
            <a:spLocks noChangeArrowheads="1"/>
          </p:cNvSpPr>
          <p:nvPr/>
        </p:nvSpPr>
        <p:spPr bwMode="auto">
          <a:xfrm>
            <a:off x="4522788" y="5476498"/>
            <a:ext cx="458787" cy="366712"/>
          </a:xfrm>
          <a:prstGeom prst="rect">
            <a:avLst/>
          </a:prstGeom>
          <a:noFill/>
          <a:ln w="9525">
            <a:noFill/>
            <a:miter lim="800000"/>
            <a:headEnd/>
            <a:tailEnd/>
          </a:ln>
        </p:spPr>
        <p:txBody>
          <a:bodyPr wrap="none">
            <a:prstTxWarp prst="textNoShape">
              <a:avLst/>
            </a:prstTxWarp>
            <a:spAutoFit/>
          </a:bodyPr>
          <a:lstStyle/>
          <a:p>
            <a:r>
              <a:rPr lang="en-US" sz="1800">
                <a:solidFill>
                  <a:srgbClr val="000000"/>
                </a:solidFill>
                <a:latin typeface="Courier New" charset="0"/>
              </a:rPr>
              <a:t>v2</a:t>
            </a:r>
            <a:endParaRPr lang="en-US">
              <a:solidFill>
                <a:srgbClr val="000000"/>
              </a:solidFill>
            </a:endParaRPr>
          </a:p>
        </p:txBody>
      </p:sp>
      <p:grpSp>
        <p:nvGrpSpPr>
          <p:cNvPr id="21" name="Group 182"/>
          <p:cNvGrpSpPr>
            <a:grpSpLocks/>
          </p:cNvGrpSpPr>
          <p:nvPr/>
        </p:nvGrpSpPr>
        <p:grpSpPr bwMode="auto">
          <a:xfrm>
            <a:off x="520700" y="1219200"/>
            <a:ext cx="7886700" cy="376238"/>
            <a:chOff x="328" y="768"/>
            <a:chExt cx="4968" cy="237"/>
          </a:xfrm>
        </p:grpSpPr>
        <p:sp>
          <p:nvSpPr>
            <p:cNvPr id="781492" name="Text Box 180"/>
            <p:cNvSpPr txBox="1">
              <a:spLocks noChangeArrowheads="1"/>
            </p:cNvSpPr>
            <p:nvPr/>
          </p:nvSpPr>
          <p:spPr bwMode="auto">
            <a:xfrm>
              <a:off x="544" y="768"/>
              <a:ext cx="4752"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Divide the vector into two halves: </a:t>
              </a:r>
              <a:r>
                <a:rPr lang="en-US" sz="1800">
                  <a:solidFill>
                    <a:srgbClr val="000000"/>
                  </a:solidFill>
                  <a:latin typeface="Courier New" charset="0"/>
                </a:rPr>
                <a:t>v1</a:t>
              </a:r>
              <a:r>
                <a:rPr lang="en-US" sz="2200" b="0">
                  <a:solidFill>
                    <a:srgbClr val="000000"/>
                  </a:solidFill>
                </a:rPr>
                <a:t> and </a:t>
              </a:r>
              <a:r>
                <a:rPr lang="en-US" sz="1800">
                  <a:solidFill>
                    <a:srgbClr val="000000"/>
                  </a:solidFill>
                  <a:latin typeface="Courier New" charset="0"/>
                </a:rPr>
                <a:t>v2</a:t>
              </a:r>
              <a:r>
                <a:rPr lang="en-US" sz="2200" b="0">
                  <a:solidFill>
                    <a:srgbClr val="000000"/>
                  </a:solidFill>
                </a:rPr>
                <a:t>.</a:t>
              </a:r>
            </a:p>
          </p:txBody>
        </p:sp>
        <p:sp>
          <p:nvSpPr>
            <p:cNvPr id="781493" name="Text Box 181"/>
            <p:cNvSpPr txBox="1">
              <a:spLocks noChangeArrowheads="1"/>
            </p:cNvSpPr>
            <p:nvPr/>
          </p:nvSpPr>
          <p:spPr bwMode="auto">
            <a:xfrm>
              <a:off x="328" y="768"/>
              <a:ext cx="288"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1.</a:t>
              </a:r>
            </a:p>
          </p:txBody>
        </p:sp>
      </p:grpSp>
      <p:grpSp>
        <p:nvGrpSpPr>
          <p:cNvPr id="22" name="Group 183"/>
          <p:cNvGrpSpPr>
            <a:grpSpLocks/>
          </p:cNvGrpSpPr>
          <p:nvPr/>
        </p:nvGrpSpPr>
        <p:grpSpPr bwMode="auto">
          <a:xfrm>
            <a:off x="520700" y="1635125"/>
            <a:ext cx="7886700" cy="376238"/>
            <a:chOff x="328" y="768"/>
            <a:chExt cx="4968" cy="237"/>
          </a:xfrm>
        </p:grpSpPr>
        <p:sp>
          <p:nvSpPr>
            <p:cNvPr id="781496" name="Text Box 184"/>
            <p:cNvSpPr txBox="1">
              <a:spLocks noChangeArrowheads="1"/>
            </p:cNvSpPr>
            <p:nvPr/>
          </p:nvSpPr>
          <p:spPr bwMode="auto">
            <a:xfrm>
              <a:off x="544" y="768"/>
              <a:ext cx="4752"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Sort each of </a:t>
              </a:r>
              <a:r>
                <a:rPr lang="en-US" sz="1800">
                  <a:solidFill>
                    <a:srgbClr val="000000"/>
                  </a:solidFill>
                  <a:latin typeface="Courier New" charset="0"/>
                </a:rPr>
                <a:t>v1</a:t>
              </a:r>
              <a:r>
                <a:rPr lang="en-US" sz="2200" b="0">
                  <a:solidFill>
                    <a:srgbClr val="000000"/>
                  </a:solidFill>
                </a:rPr>
                <a:t> and </a:t>
              </a:r>
              <a:r>
                <a:rPr lang="en-US" sz="1800">
                  <a:solidFill>
                    <a:srgbClr val="000000"/>
                  </a:solidFill>
                  <a:latin typeface="Courier New" charset="0"/>
                </a:rPr>
                <a:t>v2</a:t>
              </a:r>
              <a:r>
                <a:rPr lang="en-US" sz="2200" b="0">
                  <a:solidFill>
                    <a:srgbClr val="000000"/>
                  </a:solidFill>
                </a:rPr>
                <a:t> recursively.</a:t>
              </a:r>
            </a:p>
          </p:txBody>
        </p:sp>
        <p:sp>
          <p:nvSpPr>
            <p:cNvPr id="781497" name="Text Box 185"/>
            <p:cNvSpPr txBox="1">
              <a:spLocks noChangeArrowheads="1"/>
            </p:cNvSpPr>
            <p:nvPr/>
          </p:nvSpPr>
          <p:spPr bwMode="auto">
            <a:xfrm>
              <a:off x="328" y="768"/>
              <a:ext cx="288"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2.</a:t>
              </a:r>
            </a:p>
          </p:txBody>
        </p:sp>
      </p:grpSp>
      <p:grpSp>
        <p:nvGrpSpPr>
          <p:cNvPr id="23" name="Group 186"/>
          <p:cNvGrpSpPr>
            <a:grpSpLocks/>
          </p:cNvGrpSpPr>
          <p:nvPr/>
        </p:nvGrpSpPr>
        <p:grpSpPr bwMode="auto">
          <a:xfrm>
            <a:off x="520700" y="2051050"/>
            <a:ext cx="7886700" cy="376238"/>
            <a:chOff x="328" y="768"/>
            <a:chExt cx="4968" cy="237"/>
          </a:xfrm>
        </p:grpSpPr>
        <p:sp>
          <p:nvSpPr>
            <p:cNvPr id="781499" name="Text Box 187"/>
            <p:cNvSpPr txBox="1">
              <a:spLocks noChangeArrowheads="1"/>
            </p:cNvSpPr>
            <p:nvPr/>
          </p:nvSpPr>
          <p:spPr bwMode="auto">
            <a:xfrm>
              <a:off x="544" y="768"/>
              <a:ext cx="4752"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Clear the original vector.</a:t>
              </a:r>
            </a:p>
          </p:txBody>
        </p:sp>
        <p:sp>
          <p:nvSpPr>
            <p:cNvPr id="781500" name="Text Box 188"/>
            <p:cNvSpPr txBox="1">
              <a:spLocks noChangeArrowheads="1"/>
            </p:cNvSpPr>
            <p:nvPr/>
          </p:nvSpPr>
          <p:spPr bwMode="auto">
            <a:xfrm>
              <a:off x="328" y="768"/>
              <a:ext cx="288"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3.</a:t>
              </a:r>
            </a:p>
          </p:txBody>
        </p:sp>
      </p:grpSp>
      <p:grpSp>
        <p:nvGrpSpPr>
          <p:cNvPr id="24" name="Group 189"/>
          <p:cNvGrpSpPr>
            <a:grpSpLocks/>
          </p:cNvGrpSpPr>
          <p:nvPr/>
        </p:nvGrpSpPr>
        <p:grpSpPr bwMode="auto">
          <a:xfrm>
            <a:off x="520700" y="2468563"/>
            <a:ext cx="7886700" cy="660400"/>
            <a:chOff x="328" y="768"/>
            <a:chExt cx="4968" cy="416"/>
          </a:xfrm>
        </p:grpSpPr>
        <p:sp>
          <p:nvSpPr>
            <p:cNvPr id="781502" name="Text Box 190"/>
            <p:cNvSpPr txBox="1">
              <a:spLocks noChangeArrowheads="1"/>
            </p:cNvSpPr>
            <p:nvPr/>
          </p:nvSpPr>
          <p:spPr bwMode="auto">
            <a:xfrm>
              <a:off x="544" y="768"/>
              <a:ext cx="4752" cy="416"/>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Merge elements into the original vector by choosing the smallest element from </a:t>
              </a:r>
              <a:r>
                <a:rPr lang="en-US" sz="1800">
                  <a:solidFill>
                    <a:srgbClr val="000000"/>
                  </a:solidFill>
                  <a:latin typeface="Courier New" charset="0"/>
                </a:rPr>
                <a:t>v1</a:t>
              </a:r>
              <a:r>
                <a:rPr lang="en-US" sz="2200" b="0">
                  <a:solidFill>
                    <a:srgbClr val="000000"/>
                  </a:solidFill>
                </a:rPr>
                <a:t> or </a:t>
              </a:r>
              <a:r>
                <a:rPr lang="en-US" sz="1800">
                  <a:solidFill>
                    <a:srgbClr val="000000"/>
                  </a:solidFill>
                  <a:latin typeface="Courier New" charset="0"/>
                </a:rPr>
                <a:t>v2</a:t>
              </a:r>
              <a:r>
                <a:rPr lang="en-US" sz="2200" b="0">
                  <a:solidFill>
                    <a:srgbClr val="000000"/>
                  </a:solidFill>
                </a:rPr>
                <a:t> on each cycle.</a:t>
              </a:r>
            </a:p>
          </p:txBody>
        </p:sp>
        <p:sp>
          <p:nvSpPr>
            <p:cNvPr id="781503" name="Text Box 191"/>
            <p:cNvSpPr txBox="1">
              <a:spLocks noChangeArrowheads="1"/>
            </p:cNvSpPr>
            <p:nvPr/>
          </p:nvSpPr>
          <p:spPr bwMode="auto">
            <a:xfrm>
              <a:off x="328" y="768"/>
              <a:ext cx="288"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8.33333E-7 -2.94798E-6 L 0.37431 0.18798 " pathEditMode="relative" rAng="0" ptsTypes="AA">
                                      <p:cBhvr>
                                        <p:cTn id="10" dur="1000" fill="hold"/>
                                        <p:tgtEl>
                                          <p:spTgt spid="3"/>
                                        </p:tgtEl>
                                        <p:attrNameLst>
                                          <p:attrName>ppt_x</p:attrName>
                                          <p:attrName>ppt_y</p:attrName>
                                        </p:attrNameLst>
                                      </p:cBhvr>
                                      <p:rCtr x="187" y="94"/>
                                    </p:animMotion>
                                  </p:childTnLst>
                                </p:cTn>
                              </p:par>
                              <p:par>
                                <p:cTn id="11" presetID="0" presetClass="path" presetSubtype="0" accel="50000" decel="50000" fill="hold" nodeType="withEffect">
                                  <p:stCondLst>
                                    <p:cond delay="0"/>
                                  </p:stCondLst>
                                  <p:childTnLst>
                                    <p:animMotion origin="layout" path="M 3.61111E-6 1.32948E-6 L -0.00035 0.3311 " pathEditMode="relative" rAng="0" ptsTypes="AA">
                                      <p:cBhvr>
                                        <p:cTn id="12" dur="1000" fill="hold"/>
                                        <p:tgtEl>
                                          <p:spTgt spid="4"/>
                                        </p:tgtEl>
                                        <p:attrNameLst>
                                          <p:attrName>ppt_x</p:attrName>
                                          <p:attrName>ppt_y</p:attrName>
                                        </p:attrNameLst>
                                      </p:cBhvr>
                                      <p:rCtr x="0" y="166"/>
                                    </p:animMotion>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3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3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2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30"/>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499"/>
                                          </p:stCondLst>
                                        </p:cTn>
                                        <p:tgtEl>
                                          <p:spTgt spid="11"/>
                                        </p:tgtEl>
                                        <p:attrNameLst>
                                          <p:attrName>style.visibility</p:attrName>
                                        </p:attrNameLst>
                                      </p:cBhvr>
                                      <p:to>
                                        <p:strVal val="visible"/>
                                      </p:to>
                                    </p:set>
                                  </p:childTnLst>
                                </p:cTn>
                              </p:par>
                            </p:childTnLst>
                          </p:cTn>
                        </p:par>
                        <p:par>
                          <p:cTn id="60" fill="hold">
                            <p:stCondLst>
                              <p:cond delay="500"/>
                            </p:stCondLst>
                            <p:childTnLst>
                              <p:par>
                                <p:cTn id="61" presetID="1" presetClass="exit" presetSubtype="0" fill="hold" grpId="1" nodeType="afterEffect">
                                  <p:stCondLst>
                                    <p:cond delay="0"/>
                                  </p:stCondLst>
                                  <p:childTnLst>
                                    <p:set>
                                      <p:cBhvr>
                                        <p:cTn id="62" dur="1" fill="hold">
                                          <p:stCondLst>
                                            <p:cond delay="0"/>
                                          </p:stCondLst>
                                        </p:cTn>
                                        <p:tgtEl>
                                          <p:spTgt spid="222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31"/>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nodeType="afterEffect">
                                  <p:stCondLst>
                                    <p:cond delay="0"/>
                                  </p:stCondLst>
                                  <p:childTnLst>
                                    <p:set>
                                      <p:cBhvr>
                                        <p:cTn id="69" dur="1" fill="hold">
                                          <p:stCondLst>
                                            <p:cond delay="0"/>
                                          </p:stCondLst>
                                        </p:cTn>
                                        <p:tgtEl>
                                          <p:spTgt spid="1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232"/>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225"/>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4"/>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226"/>
                                        </p:tgtEl>
                                        <p:attrNameLst>
                                          <p:attrName>style.visibility</p:attrName>
                                        </p:attrNameLst>
                                      </p:cBhvr>
                                      <p:to>
                                        <p:strVal val="visible"/>
                                      </p:to>
                                    </p:set>
                                  </p:childTnLst>
                                </p:cTn>
                              </p:par>
                            </p:childTnLst>
                          </p:cTn>
                        </p:par>
                        <p:par>
                          <p:cTn id="88" fill="hold">
                            <p:stCondLst>
                              <p:cond delay="0"/>
                            </p:stCondLst>
                            <p:childTnLst>
                              <p:par>
                                <p:cTn id="89" presetID="1" presetClass="entr" presetSubtype="0" fill="hold" nodeType="after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233"/>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16"/>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2227"/>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nodeType="afterEffect">
                                  <p:stCondLst>
                                    <p:cond delay="0"/>
                                  </p:stCondLst>
                                  <p:childTnLst>
                                    <p:set>
                                      <p:cBhvr>
                                        <p:cTn id="104" dur="1" fill="hold">
                                          <p:stCondLst>
                                            <p:cond delay="0"/>
                                          </p:stCondLst>
                                        </p:cTn>
                                        <p:tgtEl>
                                          <p:spTgt spid="1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234"/>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nodeType="afterEffect">
                                  <p:stCondLst>
                                    <p:cond delay="0"/>
                                  </p:stCondLst>
                                  <p:childTnLst>
                                    <p:set>
                                      <p:cBhvr>
                                        <p:cTn id="111" dur="1" fill="hold">
                                          <p:stCondLst>
                                            <p:cond delay="0"/>
                                          </p:stCondLst>
                                        </p:cTn>
                                        <p:tgtEl>
                                          <p:spTgt spid="1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2228"/>
                                        </p:tgtEl>
                                        <p:attrNameLst>
                                          <p:attrName>style.visibility</p:attrName>
                                        </p:attrNameLst>
                                      </p:cBhvr>
                                      <p:to>
                                        <p:strVal val="visible"/>
                                      </p:to>
                                    </p:set>
                                  </p:childTnLst>
                                </p:cTn>
                              </p:par>
                            </p:childTnLst>
                          </p:cTn>
                        </p:par>
                        <p:par>
                          <p:cTn id="116" fill="hold">
                            <p:stCondLst>
                              <p:cond delay="0"/>
                            </p:stCondLst>
                            <p:childTnLst>
                              <p:par>
                                <p:cTn id="117" presetID="1" presetClass="entr" presetSubtype="0" fill="hold" nodeType="afterEffect">
                                  <p:stCondLst>
                                    <p:cond delay="0"/>
                                  </p:stCondLst>
                                  <p:childTnLst>
                                    <p:set>
                                      <p:cBhvr>
                                        <p:cTn id="118" dur="1" fill="hold">
                                          <p:stCondLst>
                                            <p:cond delay="0"/>
                                          </p:stCondLst>
                                        </p:cTn>
                                        <p:tgtEl>
                                          <p:spTgt spid="1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229"/>
                                        </p:tgtEl>
                                        <p:attrNameLst>
                                          <p:attrName>style.visibility</p:attrName>
                                        </p:attrNameLst>
                                      </p:cBhvr>
                                      <p:to>
                                        <p:strVal val="visible"/>
                                      </p:to>
                                    </p:set>
                                  </p:childTnLst>
                                </p:cTn>
                              </p:par>
                            </p:childTnLst>
                          </p:cTn>
                        </p:par>
                        <p:par>
                          <p:cTn id="123" fill="hold">
                            <p:stCondLst>
                              <p:cond delay="0"/>
                            </p:stCondLst>
                            <p:childTnLst>
                              <p:par>
                                <p:cTn id="124" presetID="1" presetClass="entr" presetSubtype="0" fill="hold" nodeType="afterEffect">
                                  <p:stCondLst>
                                    <p:cond delay="0"/>
                                  </p:stCondLst>
                                  <p:childTnLst>
                                    <p:set>
                                      <p:cBhvr>
                                        <p:cTn id="1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3" grpId="0" animBg="1"/>
      <p:bldP spid="2223" grpId="1" animBg="1"/>
      <p:bldP spid="2225" grpId="0" animBg="1"/>
      <p:bldP spid="2226" grpId="0" animBg="1"/>
      <p:bldP spid="2227" grpId="0" animBg="1"/>
      <p:bldP spid="2228" grpId="0" animBg="1"/>
      <p:bldP spid="2229" grpId="0" animBg="1"/>
      <p:bldP spid="2230" grpId="0" animBg="1"/>
      <p:bldP spid="2231" grpId="0" animBg="1"/>
      <p:bldP spid="2232" grpId="0" animBg="1"/>
      <p:bldP spid="2233" grpId="0" animBg="1"/>
      <p:bldP spid="2234" grpId="0" animBg="1"/>
      <p:bldP spid="2235" grpId="0"/>
      <p:bldP spid="2236" grpId="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33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2" name="Group 3"/>
          <p:cNvGrpSpPr>
            <a:grpSpLocks/>
          </p:cNvGrpSpPr>
          <p:nvPr/>
        </p:nvGrpSpPr>
        <p:grpSpPr bwMode="auto">
          <a:xfrm>
            <a:off x="355600" y="1143000"/>
            <a:ext cx="8494713" cy="5392738"/>
            <a:chOff x="240" y="720"/>
            <a:chExt cx="5280" cy="3397"/>
          </a:xfrm>
        </p:grpSpPr>
        <p:sp>
          <p:nvSpPr>
            <p:cNvPr id="783364" name="Rectangle 4"/>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83365" name="Text Box 5"/>
            <p:cNvSpPr txBox="1">
              <a:spLocks noChangeArrowheads="1"/>
            </p:cNvSpPr>
            <p:nvPr/>
          </p:nvSpPr>
          <p:spPr bwMode="auto">
            <a:xfrm>
              <a:off x="251" y="752"/>
              <a:ext cx="5261" cy="3365"/>
            </a:xfrm>
            <a:prstGeom prst="rect">
              <a:avLst/>
            </a:prstGeom>
            <a:noFill/>
            <a:ln w="9525">
              <a:noFill/>
              <a:miter lim="800000"/>
              <a:headEnd/>
              <a:tailEnd/>
            </a:ln>
            <a:effectLst/>
          </p:spPr>
          <p:txBody>
            <a:bodyPr>
              <a:prstTxWarp prst="textNoShape">
                <a:avLst/>
              </a:prstTxWarp>
              <a:spAutoFit/>
            </a:bodyPr>
            <a:lstStyle/>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The merge sort algorithm consists of the following steps:</a:t>
              </a:r>
            </a:p>
            <a:p>
              <a:pPr>
                <a:lnSpc>
                  <a:spcPct val="95000"/>
                </a:lnSpc>
              </a:pPr>
              <a:r>
                <a:rPr lang="en-US" dirty="0">
                  <a:solidFill>
                    <a:srgbClr val="0000FF"/>
                  </a:solidFill>
                  <a:latin typeface="Courier New" charset="0"/>
                </a:rPr>
                <a:t> *</a:t>
              </a:r>
            </a:p>
            <a:p>
              <a:pPr>
                <a:lnSpc>
                  <a:spcPct val="95000"/>
                </a:lnSpc>
              </a:pPr>
              <a:r>
                <a:rPr lang="en-US" dirty="0">
                  <a:solidFill>
                    <a:srgbClr val="0000FF"/>
                  </a:solidFill>
                  <a:latin typeface="Courier New" charset="0"/>
                </a:rPr>
                <a:t> * 1. Divide the vector into two halves.</a:t>
              </a:r>
            </a:p>
            <a:p>
              <a:pPr>
                <a:lnSpc>
                  <a:spcPct val="95000"/>
                </a:lnSpc>
              </a:pPr>
              <a:r>
                <a:rPr lang="en-US" dirty="0">
                  <a:solidFill>
                    <a:srgbClr val="0000FF"/>
                  </a:solidFill>
                  <a:latin typeface="Courier New" charset="0"/>
                </a:rPr>
                <a:t> * 2. Sort each of these smaller vectors recursively.</a:t>
              </a:r>
            </a:p>
            <a:p>
              <a:pPr>
                <a:lnSpc>
                  <a:spcPct val="95000"/>
                </a:lnSpc>
              </a:pPr>
              <a:r>
                <a:rPr lang="en-US" dirty="0">
                  <a:solidFill>
                    <a:srgbClr val="0000FF"/>
                  </a:solidFill>
                  <a:latin typeface="Courier New" charset="0"/>
                </a:rPr>
                <a:t> * 3. Merge the two vectors back into the original one.</a:t>
              </a:r>
            </a:p>
            <a:p>
              <a:pPr>
                <a:lnSpc>
                  <a:spcPct val="95000"/>
                </a:lnSpc>
              </a:pPr>
              <a:r>
                <a:rPr lang="en-US" dirty="0">
                  <a:solidFill>
                    <a:srgbClr val="0000FF"/>
                  </a:solidFill>
                  <a:latin typeface="Courier New" charset="0"/>
                </a:rPr>
                <a:t> */</a:t>
              </a:r>
            </a:p>
            <a:p>
              <a:pPr>
                <a:lnSpc>
                  <a:spcPct val="95000"/>
                </a:lnSpc>
              </a:pPr>
              <a:endParaRPr lang="en-US" sz="900" dirty="0">
                <a:solidFill>
                  <a:srgbClr val="000000"/>
                </a:solidFill>
                <a:latin typeface="Courier New" charset="0"/>
              </a:endParaRPr>
            </a:p>
            <a:p>
              <a:pPr>
                <a:lnSpc>
                  <a:spcPct val="95000"/>
                </a:lnSpc>
              </a:pPr>
              <a:r>
                <a:rPr lang="en-US" dirty="0">
                  <a:solidFill>
                    <a:srgbClr val="000000"/>
                  </a:solidFill>
                  <a:latin typeface="Courier New" charset="0"/>
                </a:rPr>
                <a:t>void</a:t>
              </a:r>
              <a:r>
                <a:rPr lang="en-US" dirty="0" smtClean="0">
                  <a:solidFill>
                    <a:srgbClr val="000000"/>
                  </a:solidFill>
                  <a:latin typeface="Courier New" charset="0"/>
                </a:rPr>
                <a:t> </a:t>
              </a:r>
              <a:r>
                <a:rPr lang="en-US" dirty="0" err="1" smtClean="0">
                  <a:solidFill>
                    <a:srgbClr val="000000"/>
                  </a:solidFill>
                  <a:latin typeface="Courier New" charset="0"/>
                </a:rPr>
                <a:t>sort(Vector</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a:t>
              </a:r>
              <a:r>
                <a:rPr lang="en-US" dirty="0">
                  <a:solidFill>
                    <a:srgbClr val="000000"/>
                  </a:solidFill>
                  <a:latin typeface="Courier New" charset="0"/>
                </a:rPr>
                <a:t> = </a:t>
              </a:r>
              <a:r>
                <a:rPr lang="en-US" dirty="0" err="1">
                  <a:solidFill>
                    <a:srgbClr val="000000"/>
                  </a:solidFill>
                  <a:latin typeface="Courier New" charset="0"/>
                </a:rPr>
                <a:t>vec.size</a:t>
              </a:r>
              <a:r>
                <a:rPr lang="en-US" dirty="0">
                  <a:solidFill>
                    <a:srgbClr val="000000"/>
                  </a:solidFill>
                  <a:latin typeface="Courier New" charset="0"/>
                </a:rPr>
                <a:t>();</a:t>
              </a:r>
            </a:p>
            <a:p>
              <a:pPr>
                <a:lnSpc>
                  <a:spcPct val="95000"/>
                </a:lnSpc>
              </a:pPr>
              <a:r>
                <a:rPr lang="en-US" dirty="0">
                  <a:solidFill>
                    <a:srgbClr val="000000"/>
                  </a:solidFill>
                  <a:latin typeface="Courier New" charset="0"/>
                </a:rPr>
                <a:t>   if (</a:t>
              </a:r>
              <a:r>
                <a:rPr lang="en-US" dirty="0" err="1">
                  <a:solidFill>
                    <a:srgbClr val="000000"/>
                  </a:solidFill>
                  <a:latin typeface="Courier New" charset="0"/>
                </a:rPr>
                <a:t>n</a:t>
              </a:r>
              <a:r>
                <a:rPr lang="en-US" dirty="0">
                  <a:solidFill>
                    <a:srgbClr val="000000"/>
                  </a:solidFill>
                  <a:latin typeface="Courier New" charset="0"/>
                </a:rPr>
                <a:t> &lt;= 1) return;</a:t>
              </a:r>
            </a:p>
            <a:p>
              <a:pPr>
                <a:lnSpc>
                  <a:spcPct val="95000"/>
                </a:lnSpc>
              </a:pPr>
              <a:r>
                <a:rPr lang="en-US" dirty="0">
                  <a:solidFill>
                    <a:srgbClr val="000000"/>
                  </a:solidFill>
                  <a:latin typeface="Courier New" charset="0"/>
                </a:rPr>
                <a:t>   Vector&lt;</a:t>
              </a:r>
              <a:r>
                <a:rPr lang="en-US" dirty="0" err="1">
                  <a:solidFill>
                    <a:srgbClr val="000000"/>
                  </a:solidFill>
                  <a:latin typeface="Courier New" charset="0"/>
                </a:rPr>
                <a:t>int</a:t>
              </a:r>
              <a:r>
                <a:rPr lang="en-US" dirty="0">
                  <a:solidFill>
                    <a:srgbClr val="000000"/>
                  </a:solidFill>
                  <a:latin typeface="Courier New" charset="0"/>
                </a:rPr>
                <a:t>&gt; v1;</a:t>
              </a:r>
            </a:p>
            <a:p>
              <a:pPr>
                <a:lnSpc>
                  <a:spcPct val="95000"/>
                </a:lnSpc>
              </a:pPr>
              <a:r>
                <a:rPr lang="en-US" dirty="0">
                  <a:solidFill>
                    <a:srgbClr val="000000"/>
                  </a:solidFill>
                  <a:latin typeface="Courier New" charset="0"/>
                </a:rPr>
                <a:t>   Vector&lt;</a:t>
              </a:r>
              <a:r>
                <a:rPr lang="en-US" dirty="0" err="1">
                  <a:solidFill>
                    <a:srgbClr val="000000"/>
                  </a:solidFill>
                  <a:latin typeface="Courier New" charset="0"/>
                </a:rPr>
                <a:t>int</a:t>
              </a:r>
              <a:r>
                <a:rPr lang="en-US" dirty="0">
                  <a:solidFill>
                    <a:srgbClr val="000000"/>
                  </a:solidFill>
                  <a:latin typeface="Courier New" charset="0"/>
                </a:rPr>
                <a:t>&gt; v2;</a:t>
              </a:r>
            </a:p>
            <a:p>
              <a:pPr>
                <a:lnSpc>
                  <a:spcPct val="95000"/>
                </a:lnSpc>
              </a:pPr>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a:t>
              </a:r>
            </a:p>
            <a:p>
              <a:pPr>
                <a:lnSpc>
                  <a:spcPct val="95000"/>
                </a:lnSpc>
              </a:pPr>
              <a:r>
                <a:rPr lang="en-US" dirty="0">
                  <a:solidFill>
                    <a:srgbClr val="000000"/>
                  </a:solidFill>
                  <a:latin typeface="Courier New" charset="0"/>
                </a:rPr>
                <a:t>      if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a:t>
              </a:r>
              <a:r>
                <a:rPr lang="en-US" dirty="0">
                  <a:solidFill>
                    <a:srgbClr val="000000"/>
                  </a:solidFill>
                  <a:latin typeface="Courier New" charset="0"/>
                </a:rPr>
                <a:t> / 2) {</a:t>
              </a:r>
            </a:p>
            <a:p>
              <a:pPr>
                <a:lnSpc>
                  <a:spcPct val="95000"/>
                </a:lnSpc>
              </a:pPr>
              <a:r>
                <a:rPr lang="en-US" dirty="0">
                  <a:solidFill>
                    <a:srgbClr val="000000"/>
                  </a:solidFill>
                  <a:latin typeface="Courier New" charset="0"/>
                </a:rPr>
                <a:t>         v1.add(vec[i]);</a:t>
              </a:r>
            </a:p>
            <a:p>
              <a:pPr>
                <a:lnSpc>
                  <a:spcPct val="95000"/>
                </a:lnSpc>
              </a:pPr>
              <a:r>
                <a:rPr lang="en-US" dirty="0">
                  <a:solidFill>
                    <a:srgbClr val="000000"/>
                  </a:solidFill>
                  <a:latin typeface="Courier New" charset="0"/>
                </a:rPr>
                <a:t>      } else {</a:t>
              </a:r>
            </a:p>
            <a:p>
              <a:pPr>
                <a:lnSpc>
                  <a:spcPct val="95000"/>
                </a:lnSpc>
              </a:pPr>
              <a:r>
                <a:rPr lang="en-US" dirty="0">
                  <a:solidFill>
                    <a:srgbClr val="000000"/>
                  </a:solidFill>
                  <a:latin typeface="Courier New" charset="0"/>
                </a:rPr>
                <a:t>         v2.add(vec[i]);</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r>
                <a:rPr lang="en-US" dirty="0" smtClean="0">
                  <a:solidFill>
                    <a:srgbClr val="000000"/>
                  </a:solidFill>
                  <a:latin typeface="Courier New" charset="0"/>
                </a:rPr>
                <a:t> sort(v1</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smtClean="0">
                  <a:solidFill>
                    <a:srgbClr val="000000"/>
                  </a:solidFill>
                  <a:latin typeface="Courier New" charset="0"/>
                </a:rPr>
                <a:t> sort(v2</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vec.clear</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merge(vec</a:t>
              </a:r>
              <a:r>
                <a:rPr lang="en-US" dirty="0">
                  <a:solidFill>
                    <a:srgbClr val="000000"/>
                  </a:solidFill>
                  <a:latin typeface="Courier New" charset="0"/>
                </a:rPr>
                <a:t>, v1, v2);</a:t>
              </a:r>
            </a:p>
            <a:p>
              <a:pPr>
                <a:lnSpc>
                  <a:spcPct val="95000"/>
                </a:lnSpc>
              </a:pPr>
              <a:r>
                <a:rPr lang="en-US" dirty="0">
                  <a:solidFill>
                    <a:srgbClr val="000000"/>
                  </a:solidFill>
                  <a:latin typeface="Courier New" charset="0"/>
                </a:rPr>
                <a:t>}</a:t>
              </a:r>
            </a:p>
            <a:p>
              <a:pPr>
                <a:lnSpc>
                  <a:spcPct val="95000"/>
                </a:lnSpc>
              </a:pPr>
              <a:endParaRPr lang="en-US" dirty="0">
                <a:solidFill>
                  <a:srgbClr val="000000"/>
                </a:solidFill>
                <a:latin typeface="Courier New" charset="0"/>
              </a:endParaRPr>
            </a:p>
          </p:txBody>
        </p:sp>
      </p:grpSp>
      <p:sp>
        <p:nvSpPr>
          <p:cNvPr id="783366"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Merge Sort Implementation</a:t>
            </a:r>
          </a:p>
        </p:txBody>
      </p:sp>
      <p:sp>
        <p:nvSpPr>
          <p:cNvPr id="783367"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54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85411" name="Text Box 3"/>
          <p:cNvSpPr txBox="1">
            <a:spLocks noChangeArrowheads="1"/>
          </p:cNvSpPr>
          <p:nvPr/>
        </p:nvSpPr>
        <p:spPr bwMode="auto">
          <a:xfrm>
            <a:off x="373063" y="1193800"/>
            <a:ext cx="8440737" cy="5342488"/>
          </a:xfrm>
          <a:prstGeom prst="rect">
            <a:avLst/>
          </a:prstGeom>
          <a:noFill/>
          <a:ln w="9525">
            <a:noFill/>
            <a:miter lim="800000"/>
            <a:headEnd/>
            <a:tailEnd/>
          </a:ln>
          <a:effectLst/>
        </p:spPr>
        <p:txBody>
          <a:bodyPr>
            <a:prstTxWarp prst="textNoShape">
              <a:avLst/>
            </a:prstTxWarp>
            <a:spAutoFit/>
          </a:bodyPr>
          <a:lstStyle/>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The merge sort algorithm consists of the following steps:</a:t>
            </a:r>
          </a:p>
          <a:p>
            <a:pPr>
              <a:lnSpc>
                <a:spcPct val="95000"/>
              </a:lnSpc>
            </a:pPr>
            <a:r>
              <a:rPr lang="en-US" dirty="0">
                <a:solidFill>
                  <a:srgbClr val="0000FF"/>
                </a:solidFill>
                <a:latin typeface="Courier New" charset="0"/>
              </a:rPr>
              <a:t> *</a:t>
            </a:r>
          </a:p>
          <a:p>
            <a:pPr>
              <a:lnSpc>
                <a:spcPct val="95000"/>
              </a:lnSpc>
            </a:pPr>
            <a:r>
              <a:rPr lang="en-US" dirty="0">
                <a:solidFill>
                  <a:srgbClr val="0000FF"/>
                </a:solidFill>
                <a:latin typeface="Courier New" charset="0"/>
              </a:rPr>
              <a:t> * 1. Divide the vector into two halves.</a:t>
            </a:r>
          </a:p>
          <a:p>
            <a:pPr>
              <a:lnSpc>
                <a:spcPct val="95000"/>
              </a:lnSpc>
            </a:pPr>
            <a:r>
              <a:rPr lang="en-US" dirty="0">
                <a:solidFill>
                  <a:srgbClr val="0000FF"/>
                </a:solidFill>
                <a:latin typeface="Courier New" charset="0"/>
              </a:rPr>
              <a:t> * 2. Sort each of these smaller vectors recursively.</a:t>
            </a:r>
          </a:p>
          <a:p>
            <a:pPr>
              <a:lnSpc>
                <a:spcPct val="95000"/>
              </a:lnSpc>
            </a:pPr>
            <a:r>
              <a:rPr lang="en-US" dirty="0">
                <a:solidFill>
                  <a:srgbClr val="0000FF"/>
                </a:solidFill>
                <a:latin typeface="Courier New" charset="0"/>
              </a:rPr>
              <a:t> * 3. Merge the two vectors back into the original one.</a:t>
            </a:r>
          </a:p>
          <a:p>
            <a:pPr>
              <a:lnSpc>
                <a:spcPct val="95000"/>
              </a:lnSpc>
            </a:pPr>
            <a:r>
              <a:rPr lang="en-US" dirty="0">
                <a:solidFill>
                  <a:srgbClr val="0000FF"/>
                </a:solidFill>
                <a:latin typeface="Courier New" charset="0"/>
              </a:rPr>
              <a:t> */</a:t>
            </a:r>
          </a:p>
          <a:p>
            <a:pPr>
              <a:lnSpc>
                <a:spcPct val="95000"/>
              </a:lnSpc>
            </a:pPr>
            <a:endParaRPr lang="en-US" sz="900" dirty="0">
              <a:solidFill>
                <a:srgbClr val="000000"/>
              </a:solidFill>
              <a:latin typeface="Courier New" charset="0"/>
            </a:endParaRPr>
          </a:p>
          <a:p>
            <a:pPr>
              <a:lnSpc>
                <a:spcPct val="95000"/>
              </a:lnSpc>
            </a:pPr>
            <a:r>
              <a:rPr lang="en-US" dirty="0">
                <a:solidFill>
                  <a:srgbClr val="000000"/>
                </a:solidFill>
                <a:latin typeface="Courier New" charset="0"/>
              </a:rPr>
              <a:t>void</a:t>
            </a:r>
            <a:r>
              <a:rPr lang="en-US" dirty="0" smtClean="0">
                <a:solidFill>
                  <a:srgbClr val="000000"/>
                </a:solidFill>
                <a:latin typeface="Courier New" charset="0"/>
              </a:rPr>
              <a:t> </a:t>
            </a:r>
            <a:r>
              <a:rPr lang="en-US" dirty="0" err="1" smtClean="0">
                <a:solidFill>
                  <a:srgbClr val="000000"/>
                </a:solidFill>
                <a:latin typeface="Courier New" charset="0"/>
              </a:rPr>
              <a:t>sort(Vector</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a:t>
            </a:r>
            <a:r>
              <a:rPr lang="en-US" dirty="0">
                <a:solidFill>
                  <a:srgbClr val="000000"/>
                </a:solidFill>
                <a:latin typeface="Courier New" charset="0"/>
              </a:rPr>
              <a:t> = </a:t>
            </a:r>
            <a:r>
              <a:rPr lang="en-US" dirty="0" err="1">
                <a:solidFill>
                  <a:srgbClr val="000000"/>
                </a:solidFill>
                <a:latin typeface="Courier New" charset="0"/>
              </a:rPr>
              <a:t>vec.size</a:t>
            </a:r>
            <a:r>
              <a:rPr lang="en-US" dirty="0">
                <a:solidFill>
                  <a:srgbClr val="000000"/>
                </a:solidFill>
                <a:latin typeface="Courier New" charset="0"/>
              </a:rPr>
              <a:t>();</a:t>
            </a:r>
          </a:p>
          <a:p>
            <a:pPr>
              <a:lnSpc>
                <a:spcPct val="95000"/>
              </a:lnSpc>
            </a:pPr>
            <a:r>
              <a:rPr lang="en-US" dirty="0">
                <a:solidFill>
                  <a:srgbClr val="000000"/>
                </a:solidFill>
                <a:latin typeface="Courier New" charset="0"/>
              </a:rPr>
              <a:t>   if (</a:t>
            </a:r>
            <a:r>
              <a:rPr lang="en-US" dirty="0" err="1">
                <a:solidFill>
                  <a:srgbClr val="000000"/>
                </a:solidFill>
                <a:latin typeface="Courier New" charset="0"/>
              </a:rPr>
              <a:t>n</a:t>
            </a:r>
            <a:r>
              <a:rPr lang="en-US" dirty="0">
                <a:solidFill>
                  <a:srgbClr val="000000"/>
                </a:solidFill>
                <a:latin typeface="Courier New" charset="0"/>
              </a:rPr>
              <a:t> &lt;= 1) return;</a:t>
            </a:r>
          </a:p>
          <a:p>
            <a:pPr>
              <a:lnSpc>
                <a:spcPct val="95000"/>
              </a:lnSpc>
            </a:pPr>
            <a:r>
              <a:rPr lang="en-US" dirty="0">
                <a:solidFill>
                  <a:srgbClr val="000000"/>
                </a:solidFill>
                <a:latin typeface="Courier New" charset="0"/>
              </a:rPr>
              <a:t>   Vector&lt;</a:t>
            </a:r>
            <a:r>
              <a:rPr lang="en-US" dirty="0" err="1">
                <a:solidFill>
                  <a:srgbClr val="000000"/>
                </a:solidFill>
                <a:latin typeface="Courier New" charset="0"/>
              </a:rPr>
              <a:t>int</a:t>
            </a:r>
            <a:r>
              <a:rPr lang="en-US" dirty="0">
                <a:solidFill>
                  <a:srgbClr val="000000"/>
                </a:solidFill>
                <a:latin typeface="Courier New" charset="0"/>
              </a:rPr>
              <a:t>&gt; v1;</a:t>
            </a:r>
          </a:p>
          <a:p>
            <a:pPr>
              <a:lnSpc>
                <a:spcPct val="95000"/>
              </a:lnSpc>
            </a:pPr>
            <a:r>
              <a:rPr lang="en-US" dirty="0">
                <a:solidFill>
                  <a:srgbClr val="000000"/>
                </a:solidFill>
                <a:latin typeface="Courier New" charset="0"/>
              </a:rPr>
              <a:t>   Vector&lt;</a:t>
            </a:r>
            <a:r>
              <a:rPr lang="en-US" dirty="0" err="1">
                <a:solidFill>
                  <a:srgbClr val="000000"/>
                </a:solidFill>
                <a:latin typeface="Courier New" charset="0"/>
              </a:rPr>
              <a:t>int</a:t>
            </a:r>
            <a:r>
              <a:rPr lang="en-US" dirty="0">
                <a:solidFill>
                  <a:srgbClr val="000000"/>
                </a:solidFill>
                <a:latin typeface="Courier New" charset="0"/>
              </a:rPr>
              <a:t>&gt; v2;</a:t>
            </a:r>
          </a:p>
          <a:p>
            <a:pPr>
              <a:lnSpc>
                <a:spcPct val="95000"/>
              </a:lnSpc>
            </a:pPr>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a:t>
            </a:r>
          </a:p>
          <a:p>
            <a:pPr>
              <a:lnSpc>
                <a:spcPct val="95000"/>
              </a:lnSpc>
            </a:pPr>
            <a:r>
              <a:rPr lang="en-US" dirty="0">
                <a:solidFill>
                  <a:srgbClr val="000000"/>
                </a:solidFill>
                <a:latin typeface="Courier New" charset="0"/>
              </a:rPr>
              <a:t>      if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a:t>
            </a:r>
            <a:r>
              <a:rPr lang="en-US" dirty="0">
                <a:solidFill>
                  <a:srgbClr val="000000"/>
                </a:solidFill>
                <a:latin typeface="Courier New" charset="0"/>
              </a:rPr>
              <a:t> / 2) {</a:t>
            </a:r>
          </a:p>
          <a:p>
            <a:pPr>
              <a:lnSpc>
                <a:spcPct val="95000"/>
              </a:lnSpc>
            </a:pPr>
            <a:r>
              <a:rPr lang="en-US" dirty="0">
                <a:solidFill>
                  <a:srgbClr val="000000"/>
                </a:solidFill>
                <a:latin typeface="Courier New" charset="0"/>
              </a:rPr>
              <a:t>         v1.add(vec[i]);</a:t>
            </a:r>
          </a:p>
          <a:p>
            <a:pPr>
              <a:lnSpc>
                <a:spcPct val="95000"/>
              </a:lnSpc>
            </a:pPr>
            <a:r>
              <a:rPr lang="en-US" dirty="0">
                <a:solidFill>
                  <a:srgbClr val="000000"/>
                </a:solidFill>
                <a:latin typeface="Courier New" charset="0"/>
              </a:rPr>
              <a:t>      } else {</a:t>
            </a:r>
          </a:p>
          <a:p>
            <a:pPr>
              <a:lnSpc>
                <a:spcPct val="95000"/>
              </a:lnSpc>
            </a:pPr>
            <a:r>
              <a:rPr lang="en-US" dirty="0">
                <a:solidFill>
                  <a:srgbClr val="000000"/>
                </a:solidFill>
                <a:latin typeface="Courier New" charset="0"/>
              </a:rPr>
              <a:t>         v2.add(vec[i]);</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r>
              <a:rPr lang="en-US" dirty="0" smtClean="0">
                <a:solidFill>
                  <a:srgbClr val="000000"/>
                </a:solidFill>
                <a:latin typeface="Courier New" charset="0"/>
              </a:rPr>
              <a:t> sort(v1</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smtClean="0">
                <a:solidFill>
                  <a:srgbClr val="000000"/>
                </a:solidFill>
                <a:latin typeface="Courier New" charset="0"/>
              </a:rPr>
              <a:t> sort(v2</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vec.clear</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merge(vec</a:t>
            </a:r>
            <a:r>
              <a:rPr lang="en-US" dirty="0">
                <a:solidFill>
                  <a:srgbClr val="000000"/>
                </a:solidFill>
                <a:latin typeface="Courier New" charset="0"/>
              </a:rPr>
              <a:t>, v1, v2);</a:t>
            </a:r>
          </a:p>
          <a:p>
            <a:pPr>
              <a:lnSpc>
                <a:spcPct val="95000"/>
              </a:lnSpc>
            </a:pPr>
            <a:r>
              <a:rPr lang="en-US" dirty="0">
                <a:solidFill>
                  <a:srgbClr val="000000"/>
                </a:solidFill>
                <a:latin typeface="Courier New" charset="0"/>
              </a:rPr>
              <a:t>}</a:t>
            </a:r>
          </a:p>
          <a:p>
            <a:pPr>
              <a:lnSpc>
                <a:spcPct val="95000"/>
              </a:lnSpc>
            </a:pPr>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78541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85414" name="Text Box 6"/>
            <p:cNvSpPr txBox="1">
              <a:spLocks noChangeArrowheads="1"/>
            </p:cNvSpPr>
            <p:nvPr/>
          </p:nvSpPr>
          <p:spPr bwMode="auto">
            <a:xfrm>
              <a:off x="251" y="752"/>
              <a:ext cx="5261" cy="3236"/>
            </a:xfrm>
            <a:prstGeom prst="rect">
              <a:avLst/>
            </a:prstGeom>
            <a:noFill/>
            <a:ln w="9525">
              <a:noFill/>
              <a:miter lim="800000"/>
              <a:headEnd/>
              <a:tailEnd/>
            </a:ln>
            <a:effectLst/>
          </p:spPr>
          <p:txBody>
            <a:bodyPr>
              <a:prstTxWarp prst="textNoShape">
                <a:avLst/>
              </a:prstTxWarp>
              <a:spAutoFit/>
            </a:bodyPr>
            <a:lstStyle/>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a:t>
              </a:r>
              <a:r>
                <a:rPr lang="en-US" dirty="0" smtClean="0">
                  <a:solidFill>
                    <a:srgbClr val="0000FF"/>
                  </a:solidFill>
                  <a:latin typeface="Courier New" charset="0"/>
                </a:rPr>
                <a:t>Function: merge</a:t>
              </a:r>
            </a:p>
            <a:p>
              <a:pPr>
                <a:lnSpc>
                  <a:spcPct val="95000"/>
                </a:lnSpc>
              </a:pPr>
              <a:r>
                <a:rPr lang="en-US" dirty="0">
                  <a:solidFill>
                    <a:srgbClr val="0000FF"/>
                  </a:solidFill>
                  <a:latin typeface="Courier New" charset="0"/>
                </a:rPr>
                <a:t> * ---------------</a:t>
              </a:r>
            </a:p>
            <a:p>
              <a:pPr>
                <a:lnSpc>
                  <a:spcPct val="95000"/>
                </a:lnSpc>
              </a:pPr>
              <a:r>
                <a:rPr lang="en-US" dirty="0">
                  <a:solidFill>
                    <a:srgbClr val="0000FF"/>
                  </a:solidFill>
                  <a:latin typeface="Courier New" charset="0"/>
                </a:rPr>
                <a:t> * This function merges two sorted vectors (v1 and v2) into the</a:t>
              </a:r>
            </a:p>
            <a:p>
              <a:pPr>
                <a:lnSpc>
                  <a:spcPct val="95000"/>
                </a:lnSpc>
              </a:pPr>
              <a:r>
                <a:rPr lang="en-US" dirty="0">
                  <a:solidFill>
                    <a:srgbClr val="0000FF"/>
                  </a:solidFill>
                  <a:latin typeface="Courier New" charset="0"/>
                </a:rPr>
                <a:t> * vector </a:t>
              </a:r>
              <a:r>
                <a:rPr lang="en-US" dirty="0" err="1">
                  <a:solidFill>
                    <a:srgbClr val="0000FF"/>
                  </a:solidFill>
                  <a:latin typeface="Courier New" charset="0"/>
                </a:rPr>
                <a:t>vec</a:t>
              </a:r>
              <a:r>
                <a:rPr lang="en-US" dirty="0">
                  <a:solidFill>
                    <a:srgbClr val="0000FF"/>
                  </a:solidFill>
                  <a:latin typeface="Courier New" charset="0"/>
                </a:rPr>
                <a:t>, which should be empty before this operation.</a:t>
              </a:r>
            </a:p>
            <a:p>
              <a:pPr>
                <a:lnSpc>
                  <a:spcPct val="95000"/>
                </a:lnSpc>
              </a:pPr>
              <a:r>
                <a:rPr lang="en-US" dirty="0">
                  <a:solidFill>
                    <a:srgbClr val="0000FF"/>
                  </a:solidFill>
                  <a:latin typeface="Courier New" charset="0"/>
                </a:rPr>
                <a:t> * Because the input vectors are sorted, the implementation can</a:t>
              </a:r>
            </a:p>
            <a:p>
              <a:pPr>
                <a:lnSpc>
                  <a:spcPct val="95000"/>
                </a:lnSpc>
              </a:pPr>
              <a:r>
                <a:rPr lang="en-US" dirty="0">
                  <a:solidFill>
                    <a:srgbClr val="0000FF"/>
                  </a:solidFill>
                  <a:latin typeface="Courier New" charset="0"/>
                </a:rPr>
                <a:t> * always select the first unused element in one of the input</a:t>
              </a:r>
            </a:p>
            <a:p>
              <a:pPr>
                <a:lnSpc>
                  <a:spcPct val="95000"/>
                </a:lnSpc>
              </a:pPr>
              <a:r>
                <a:rPr lang="en-US" dirty="0">
                  <a:solidFill>
                    <a:srgbClr val="0000FF"/>
                  </a:solidFill>
                  <a:latin typeface="Courier New" charset="0"/>
                </a:rPr>
                <a:t> * vectors to fill the next position.</a:t>
              </a:r>
            </a:p>
            <a:p>
              <a:pPr>
                <a:lnSpc>
                  <a:spcPct val="95000"/>
                </a:lnSpc>
              </a:pPr>
              <a:r>
                <a:rPr lang="en-US" dirty="0">
                  <a:solidFill>
                    <a:srgbClr val="0000FF"/>
                  </a:solidFill>
                  <a:latin typeface="Courier New" charset="0"/>
                </a:rPr>
                <a:t> */</a:t>
              </a:r>
            </a:p>
            <a:p>
              <a:pPr>
                <a:lnSpc>
                  <a:spcPct val="95000"/>
                </a:lnSpc>
              </a:pPr>
              <a:endParaRPr lang="en-US" sz="900" dirty="0">
                <a:solidFill>
                  <a:srgbClr val="000000"/>
                </a:solidFill>
                <a:latin typeface="Courier New" charset="0"/>
              </a:endParaRPr>
            </a:p>
            <a:p>
              <a:pPr>
                <a:lnSpc>
                  <a:spcPct val="95000"/>
                </a:lnSpc>
              </a:pPr>
              <a:r>
                <a:rPr lang="en-US" dirty="0">
                  <a:solidFill>
                    <a:srgbClr val="000000"/>
                  </a:solidFill>
                  <a:latin typeface="Courier New" charset="0"/>
                </a:rPr>
                <a:t>void</a:t>
              </a:r>
              <a:r>
                <a:rPr lang="en-US" dirty="0" smtClean="0">
                  <a:solidFill>
                    <a:srgbClr val="000000"/>
                  </a:solidFill>
                  <a:latin typeface="Courier New" charset="0"/>
                </a:rPr>
                <a:t> </a:t>
              </a:r>
              <a:r>
                <a:rPr lang="en-US" dirty="0" err="1" smtClean="0">
                  <a:solidFill>
                    <a:srgbClr val="000000"/>
                  </a:solidFill>
                  <a:latin typeface="Courier New" charset="0"/>
                </a:rPr>
                <a:t>merge(Vector</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Vector&lt;</a:t>
              </a:r>
              <a:r>
                <a:rPr lang="en-US" dirty="0" err="1">
                  <a:solidFill>
                    <a:srgbClr val="000000"/>
                  </a:solidFill>
                  <a:latin typeface="Courier New" charset="0"/>
                </a:rPr>
                <a:t>int</a:t>
              </a:r>
              <a:r>
                <a:rPr lang="en-US" dirty="0">
                  <a:solidFill>
                    <a:srgbClr val="000000"/>
                  </a:solidFill>
                  <a:latin typeface="Courier New" charset="0"/>
                </a:rPr>
                <a:t>&gt; &amp; v1, Vector&lt;</a:t>
              </a:r>
              <a:r>
                <a:rPr lang="en-US" dirty="0" err="1">
                  <a:solidFill>
                    <a:srgbClr val="000000"/>
                  </a:solidFill>
                  <a:latin typeface="Courier New" charset="0"/>
                </a:rPr>
                <a:t>int</a:t>
              </a:r>
              <a:r>
                <a:rPr lang="en-US" dirty="0">
                  <a:solidFill>
                    <a:srgbClr val="000000"/>
                  </a:solidFill>
                  <a:latin typeface="Courier New" charset="0"/>
                </a:rPr>
                <a:t>&gt; &amp; v2) {</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n1 = v1.size();</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n2 = v2.size();</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p1 = 0;</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p2 = 0;</a:t>
              </a:r>
            </a:p>
            <a:p>
              <a:pPr>
                <a:lnSpc>
                  <a:spcPct val="95000"/>
                </a:lnSpc>
              </a:pPr>
              <a:r>
                <a:rPr lang="en-US" dirty="0">
                  <a:solidFill>
                    <a:srgbClr val="000000"/>
                  </a:solidFill>
                  <a:latin typeface="Courier New" charset="0"/>
                </a:rPr>
                <a:t>   while (p1 &lt; n1 &amp;&amp; p2 &lt; n2) {</a:t>
              </a:r>
            </a:p>
            <a:p>
              <a:pPr>
                <a:lnSpc>
                  <a:spcPct val="95000"/>
                </a:lnSpc>
              </a:pPr>
              <a:r>
                <a:rPr lang="en-US" dirty="0">
                  <a:solidFill>
                    <a:srgbClr val="000000"/>
                  </a:solidFill>
                  <a:latin typeface="Courier New" charset="0"/>
                </a:rPr>
                <a:t>      if (v1[p1] &lt; v2[p2]) {</a:t>
              </a:r>
            </a:p>
            <a:p>
              <a:pPr>
                <a:lnSpc>
                  <a:spcPct val="95000"/>
                </a:lnSpc>
              </a:pPr>
              <a:r>
                <a:rPr lang="en-US" dirty="0">
                  <a:solidFill>
                    <a:srgbClr val="000000"/>
                  </a:solidFill>
                  <a:latin typeface="Courier New" charset="0"/>
                </a:rPr>
                <a:t>         vec.add(v1[p1++]);</a:t>
              </a:r>
            </a:p>
            <a:p>
              <a:pPr>
                <a:lnSpc>
                  <a:spcPct val="95000"/>
                </a:lnSpc>
              </a:pPr>
              <a:r>
                <a:rPr lang="en-US" dirty="0">
                  <a:solidFill>
                    <a:srgbClr val="000000"/>
                  </a:solidFill>
                  <a:latin typeface="Courier New" charset="0"/>
                </a:rPr>
                <a:t>      } else {</a:t>
              </a:r>
            </a:p>
            <a:p>
              <a:pPr>
                <a:lnSpc>
                  <a:spcPct val="95000"/>
                </a:lnSpc>
              </a:pPr>
              <a:r>
                <a:rPr lang="en-US" dirty="0">
                  <a:solidFill>
                    <a:srgbClr val="000000"/>
                  </a:solidFill>
                  <a:latin typeface="Courier New" charset="0"/>
                </a:rPr>
                <a:t>         vec.add(v2[p2++]);</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while (p1 &lt; n1) vec.add(v1[p1++]);</a:t>
              </a:r>
            </a:p>
            <a:p>
              <a:pPr>
                <a:lnSpc>
                  <a:spcPct val="95000"/>
                </a:lnSpc>
              </a:pPr>
              <a:r>
                <a:rPr lang="en-US" dirty="0">
                  <a:solidFill>
                    <a:srgbClr val="000000"/>
                  </a:solidFill>
                  <a:latin typeface="Courier New" charset="0"/>
                </a:rPr>
                <a:t>   while (p2 &lt; n2) vec.add(v2[p2++]);</a:t>
              </a:r>
            </a:p>
            <a:p>
              <a:pPr>
                <a:lnSpc>
                  <a:spcPct val="95000"/>
                </a:lnSpc>
              </a:pPr>
              <a:r>
                <a:rPr lang="en-US" dirty="0">
                  <a:solidFill>
                    <a:srgbClr val="000000"/>
                  </a:solidFill>
                  <a:latin typeface="Courier New" charset="0"/>
                </a:rPr>
                <a:t>}</a:t>
              </a:r>
            </a:p>
          </p:txBody>
        </p:sp>
      </p:grpSp>
      <p:sp>
        <p:nvSpPr>
          <p:cNvPr id="78541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8541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8541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Merge Sort Implementation</a:t>
            </a:r>
          </a:p>
        </p:txBody>
      </p:sp>
      <p:sp>
        <p:nvSpPr>
          <p:cNvPr id="78541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85411"/>
                                        </p:tgtEl>
                                        <p:attrNameLst>
                                          <p:attrName>ppt_x</p:attrName>
                                        </p:attrNameLst>
                                      </p:cBhvr>
                                      <p:tavLst>
                                        <p:tav tm="0">
                                          <p:val>
                                            <p:strVal val="ppt_x"/>
                                          </p:val>
                                        </p:tav>
                                        <p:tav tm="100000">
                                          <p:val>
                                            <p:strVal val="ppt_x"/>
                                          </p:val>
                                        </p:tav>
                                      </p:tavLst>
                                    </p:anim>
                                    <p:anim calcmode="lin" valueType="num">
                                      <p:cBhvr additive="base">
                                        <p:cTn id="7" dur="1000"/>
                                        <p:tgtEl>
                                          <p:spTgt spid="785411"/>
                                        </p:tgtEl>
                                        <p:attrNameLst>
                                          <p:attrName>ppt_y</p:attrName>
                                        </p:attrNameLst>
                                      </p:cBhvr>
                                      <p:tavLst>
                                        <p:tav tm="0">
                                          <p:val>
                                            <p:strVal val="ppt_y"/>
                                          </p:val>
                                        </p:tav>
                                        <p:tav tm="100000">
                                          <p:val>
                                            <p:strVal val="0-ppt_h/2"/>
                                          </p:val>
                                        </p:tav>
                                      </p:tavLst>
                                    </p:anim>
                                    <p:set>
                                      <p:cBhvr>
                                        <p:cTn id="8" dur="1" fill="hold">
                                          <p:stCondLst>
                                            <p:cond delay="999"/>
                                          </p:stCondLst>
                                        </p:cTn>
                                        <p:tgtEl>
                                          <p:spTgt spid="78541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1" grpId="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Sorting Problem</a:t>
            </a:r>
            <a:endParaRPr lang="en-US" dirty="0">
              <a:solidFill>
                <a:schemeClr val="tx1"/>
              </a:solidFill>
            </a:endParaRPr>
          </a:p>
        </p:txBody>
      </p:sp>
      <p:sp>
        <p:nvSpPr>
          <p:cNvPr id="748547" name="Rectangle 3"/>
          <p:cNvSpPr>
            <a:spLocks noChangeArrowheads="1"/>
          </p:cNvSpPr>
          <p:nvPr/>
        </p:nvSpPr>
        <p:spPr bwMode="auto">
          <a:xfrm>
            <a:off x="508000" y="1143000"/>
            <a:ext cx="8128000" cy="3962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Of all the algorithmic problems that computer scientists have studied, the one with the broadest practical impact is certainly the </a:t>
            </a:r>
            <a:r>
              <a:rPr lang="en-US" sz="2400" i="1">
                <a:solidFill>
                  <a:srgbClr val="000000"/>
                </a:solidFill>
              </a:rPr>
              <a:t>sorting problem</a:t>
            </a:r>
            <a:r>
              <a:rPr lang="en-US" sz="2400" b="0">
                <a:solidFill>
                  <a:srgbClr val="000000"/>
                </a:solidFill>
              </a:rPr>
              <a:t>, which is the problem of arranging the elements of an array or a vector in order.</a:t>
            </a:r>
          </a:p>
          <a:p>
            <a:pPr marL="342900" indent="-342900" algn="just">
              <a:lnSpc>
                <a:spcPct val="85000"/>
              </a:lnSpc>
              <a:spcAft>
                <a:spcPct val="50000"/>
              </a:spcAft>
              <a:buFontTx/>
              <a:buChar char="•"/>
            </a:pPr>
            <a:r>
              <a:rPr lang="en-US" sz="2400" b="0">
                <a:solidFill>
                  <a:srgbClr val="000000"/>
                </a:solidFill>
              </a:rPr>
              <a:t>The sorting problem comes up, for example, in alphabetizing a telephone directory, arranging library records by catalogue number, and organizing a bulk mailing by ZIP code.</a:t>
            </a:r>
          </a:p>
          <a:p>
            <a:pPr marL="342900" indent="-342900" algn="just">
              <a:lnSpc>
                <a:spcPct val="85000"/>
              </a:lnSpc>
              <a:spcAft>
                <a:spcPct val="50000"/>
              </a:spcAft>
              <a:buFontTx/>
              <a:buChar char="•"/>
            </a:pPr>
            <a:r>
              <a:rPr lang="en-US" sz="2400" b="0">
                <a:solidFill>
                  <a:srgbClr val="000000"/>
                </a:solidFill>
              </a:rPr>
              <a:t>There are many algorithms that one can use to sort an array.  Because these algorithms vary enormously in their efficiency, it is critical to choose a good algorithm, particularly if the application needs to work with large arrays.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85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85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7" grpId="0" build="p"/>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746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Complexity of Merge Sort</a:t>
            </a:r>
          </a:p>
        </p:txBody>
      </p:sp>
      <p:grpSp>
        <p:nvGrpSpPr>
          <p:cNvPr id="2" name="Group 27"/>
          <p:cNvGrpSpPr>
            <a:grpSpLocks/>
          </p:cNvGrpSpPr>
          <p:nvPr/>
        </p:nvGrpSpPr>
        <p:grpSpPr bwMode="auto">
          <a:xfrm>
            <a:off x="4064000" y="1384300"/>
            <a:ext cx="3454400" cy="419100"/>
            <a:chOff x="2384" y="1008"/>
            <a:chExt cx="2176" cy="264"/>
          </a:xfrm>
        </p:grpSpPr>
        <p:sp>
          <p:nvSpPr>
            <p:cNvPr id="787466" name="Rectangle 10"/>
            <p:cNvSpPr>
              <a:spLocks noChangeArrowheads="1"/>
            </p:cNvSpPr>
            <p:nvPr/>
          </p:nvSpPr>
          <p:spPr bwMode="auto">
            <a:xfrm>
              <a:off x="2384"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67" name="Rectangle 11"/>
            <p:cNvSpPr>
              <a:spLocks noChangeArrowheads="1"/>
            </p:cNvSpPr>
            <p:nvPr/>
          </p:nvSpPr>
          <p:spPr bwMode="auto">
            <a:xfrm>
              <a:off x="2656"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68" name="Rectangle 12"/>
            <p:cNvSpPr>
              <a:spLocks noChangeArrowheads="1"/>
            </p:cNvSpPr>
            <p:nvPr/>
          </p:nvSpPr>
          <p:spPr bwMode="auto">
            <a:xfrm>
              <a:off x="2928"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69" name="Rectangle 13"/>
            <p:cNvSpPr>
              <a:spLocks noChangeArrowheads="1"/>
            </p:cNvSpPr>
            <p:nvPr/>
          </p:nvSpPr>
          <p:spPr bwMode="auto">
            <a:xfrm>
              <a:off x="3200"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0" name="Rectangle 14"/>
            <p:cNvSpPr>
              <a:spLocks noChangeArrowheads="1"/>
            </p:cNvSpPr>
            <p:nvPr/>
          </p:nvSpPr>
          <p:spPr bwMode="auto">
            <a:xfrm>
              <a:off x="3472"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1" name="Rectangle 15"/>
            <p:cNvSpPr>
              <a:spLocks noChangeArrowheads="1"/>
            </p:cNvSpPr>
            <p:nvPr/>
          </p:nvSpPr>
          <p:spPr bwMode="auto">
            <a:xfrm>
              <a:off x="3744"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2" name="Rectangle 16"/>
            <p:cNvSpPr>
              <a:spLocks noChangeArrowheads="1"/>
            </p:cNvSpPr>
            <p:nvPr/>
          </p:nvSpPr>
          <p:spPr bwMode="auto">
            <a:xfrm>
              <a:off x="4016"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3" name="Rectangle 17"/>
            <p:cNvSpPr>
              <a:spLocks noChangeArrowheads="1"/>
            </p:cNvSpPr>
            <p:nvPr/>
          </p:nvSpPr>
          <p:spPr bwMode="auto">
            <a:xfrm>
              <a:off x="4288"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787515" name="Text Box 59"/>
          <p:cNvSpPr txBox="1">
            <a:spLocks noChangeArrowheads="1"/>
          </p:cNvSpPr>
          <p:nvPr/>
        </p:nvSpPr>
        <p:spPr bwMode="auto">
          <a:xfrm>
            <a:off x="457200" y="1371600"/>
            <a:ext cx="1736725" cy="396875"/>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Sorting 8 items</a:t>
            </a:r>
            <a:endParaRPr lang="en-US" sz="2000" b="0" i="1">
              <a:solidFill>
                <a:srgbClr val="000000"/>
              </a:solidFill>
            </a:endParaRPr>
          </a:p>
        </p:txBody>
      </p:sp>
      <p:grpSp>
        <p:nvGrpSpPr>
          <p:cNvPr id="3" name="Group 74"/>
          <p:cNvGrpSpPr>
            <a:grpSpLocks/>
          </p:cNvGrpSpPr>
          <p:nvPr/>
        </p:nvGrpSpPr>
        <p:grpSpPr bwMode="auto">
          <a:xfrm>
            <a:off x="457200" y="1866900"/>
            <a:ext cx="7467600" cy="927100"/>
            <a:chOff x="288" y="1176"/>
            <a:chExt cx="4704" cy="584"/>
          </a:xfrm>
        </p:grpSpPr>
        <p:grpSp>
          <p:nvGrpSpPr>
            <p:cNvPr id="4" name="Group 28"/>
            <p:cNvGrpSpPr>
              <a:grpSpLocks/>
            </p:cNvGrpSpPr>
            <p:nvPr/>
          </p:nvGrpSpPr>
          <p:grpSpPr bwMode="auto">
            <a:xfrm>
              <a:off x="2304" y="1496"/>
              <a:ext cx="1088" cy="264"/>
              <a:chOff x="2384" y="1416"/>
              <a:chExt cx="1088" cy="264"/>
            </a:xfrm>
          </p:grpSpPr>
          <p:sp>
            <p:nvSpPr>
              <p:cNvPr id="787475" name="Rectangle 19"/>
              <p:cNvSpPr>
                <a:spLocks noChangeArrowheads="1"/>
              </p:cNvSpPr>
              <p:nvPr/>
            </p:nvSpPr>
            <p:spPr bwMode="auto">
              <a:xfrm>
                <a:off x="2384"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6" name="Rectangle 20"/>
              <p:cNvSpPr>
                <a:spLocks noChangeArrowheads="1"/>
              </p:cNvSpPr>
              <p:nvPr/>
            </p:nvSpPr>
            <p:spPr bwMode="auto">
              <a:xfrm>
                <a:off x="265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7" name="Rectangle 21"/>
              <p:cNvSpPr>
                <a:spLocks noChangeArrowheads="1"/>
              </p:cNvSpPr>
              <p:nvPr/>
            </p:nvSpPr>
            <p:spPr bwMode="auto">
              <a:xfrm>
                <a:off x="292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8" name="Rectangle 22"/>
              <p:cNvSpPr>
                <a:spLocks noChangeArrowheads="1"/>
              </p:cNvSpPr>
              <p:nvPr/>
            </p:nvSpPr>
            <p:spPr bwMode="auto">
              <a:xfrm>
                <a:off x="3200"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5" name="Group 53"/>
            <p:cNvGrpSpPr>
              <a:grpSpLocks/>
            </p:cNvGrpSpPr>
            <p:nvPr/>
          </p:nvGrpSpPr>
          <p:grpSpPr bwMode="auto">
            <a:xfrm>
              <a:off x="3904" y="1496"/>
              <a:ext cx="1088" cy="264"/>
              <a:chOff x="2384" y="1416"/>
              <a:chExt cx="1088" cy="264"/>
            </a:xfrm>
          </p:grpSpPr>
          <p:sp>
            <p:nvSpPr>
              <p:cNvPr id="787510" name="Rectangle 54"/>
              <p:cNvSpPr>
                <a:spLocks noChangeArrowheads="1"/>
              </p:cNvSpPr>
              <p:nvPr/>
            </p:nvSpPr>
            <p:spPr bwMode="auto">
              <a:xfrm>
                <a:off x="2384"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11" name="Rectangle 55"/>
              <p:cNvSpPr>
                <a:spLocks noChangeArrowheads="1"/>
              </p:cNvSpPr>
              <p:nvPr/>
            </p:nvSpPr>
            <p:spPr bwMode="auto">
              <a:xfrm>
                <a:off x="265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12" name="Rectangle 56"/>
              <p:cNvSpPr>
                <a:spLocks noChangeArrowheads="1"/>
              </p:cNvSpPr>
              <p:nvPr/>
            </p:nvSpPr>
            <p:spPr bwMode="auto">
              <a:xfrm>
                <a:off x="292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13" name="Rectangle 57"/>
              <p:cNvSpPr>
                <a:spLocks noChangeArrowheads="1"/>
              </p:cNvSpPr>
              <p:nvPr/>
            </p:nvSpPr>
            <p:spPr bwMode="auto">
              <a:xfrm>
                <a:off x="3200"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787516" name="Text Box 60"/>
            <p:cNvSpPr txBox="1">
              <a:spLocks noChangeArrowheads="1"/>
            </p:cNvSpPr>
            <p:nvPr/>
          </p:nvSpPr>
          <p:spPr bwMode="auto">
            <a:xfrm>
              <a:off x="288" y="1488"/>
              <a:ext cx="1431" cy="250"/>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Two sorts of 4 items</a:t>
              </a:r>
              <a:endParaRPr lang="en-US" sz="2000" b="0" i="1">
                <a:solidFill>
                  <a:srgbClr val="000000"/>
                </a:solidFill>
              </a:endParaRPr>
            </a:p>
          </p:txBody>
        </p:sp>
        <p:sp>
          <p:nvSpPr>
            <p:cNvPr id="787523" name="Text Box 67"/>
            <p:cNvSpPr txBox="1">
              <a:spLocks noChangeArrowheads="1"/>
            </p:cNvSpPr>
            <p:nvPr/>
          </p:nvSpPr>
          <p:spPr bwMode="auto">
            <a:xfrm>
              <a:off x="288" y="1176"/>
              <a:ext cx="649" cy="250"/>
            </a:xfrm>
            <a:prstGeom prst="rect">
              <a:avLst/>
            </a:prstGeom>
            <a:noFill/>
            <a:ln w="9525">
              <a:noFill/>
              <a:miter lim="800000"/>
              <a:headEnd/>
              <a:tailEnd/>
            </a:ln>
            <a:effectLst/>
          </p:spPr>
          <p:txBody>
            <a:bodyPr wrap="none">
              <a:prstTxWarp prst="textNoShape">
                <a:avLst/>
              </a:prstTxWarp>
              <a:spAutoFit/>
            </a:bodyPr>
            <a:lstStyle/>
            <a:p>
              <a:r>
                <a:rPr lang="en-US" sz="2000" b="0" i="1">
                  <a:solidFill>
                    <a:srgbClr val="000000"/>
                  </a:solidFill>
                </a:rPr>
                <a:t>requires</a:t>
              </a:r>
            </a:p>
          </p:txBody>
        </p:sp>
      </p:grpSp>
      <p:grpSp>
        <p:nvGrpSpPr>
          <p:cNvPr id="6" name="Group 75"/>
          <p:cNvGrpSpPr>
            <a:grpSpLocks/>
          </p:cNvGrpSpPr>
          <p:nvPr/>
        </p:nvGrpSpPr>
        <p:grpSpPr bwMode="auto">
          <a:xfrm>
            <a:off x="457200" y="2857500"/>
            <a:ext cx="7670800" cy="927100"/>
            <a:chOff x="288" y="1800"/>
            <a:chExt cx="4832" cy="584"/>
          </a:xfrm>
        </p:grpSpPr>
        <p:grpSp>
          <p:nvGrpSpPr>
            <p:cNvPr id="7" name="Group 34"/>
            <p:cNvGrpSpPr>
              <a:grpSpLocks/>
            </p:cNvGrpSpPr>
            <p:nvPr/>
          </p:nvGrpSpPr>
          <p:grpSpPr bwMode="auto">
            <a:xfrm>
              <a:off x="2176" y="2120"/>
              <a:ext cx="544" cy="264"/>
              <a:chOff x="4016" y="1416"/>
              <a:chExt cx="544" cy="264"/>
            </a:xfrm>
          </p:grpSpPr>
          <p:sp>
            <p:nvSpPr>
              <p:cNvPr id="787481" name="Rectangle 25"/>
              <p:cNvSpPr>
                <a:spLocks noChangeArrowheads="1"/>
              </p:cNvSpPr>
              <p:nvPr/>
            </p:nvSpPr>
            <p:spPr bwMode="auto">
              <a:xfrm>
                <a:off x="401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82" name="Rectangle 26"/>
              <p:cNvSpPr>
                <a:spLocks noChangeArrowheads="1"/>
              </p:cNvSpPr>
              <p:nvPr/>
            </p:nvSpPr>
            <p:spPr bwMode="auto">
              <a:xfrm>
                <a:off x="428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8" name="Group 43"/>
            <p:cNvGrpSpPr>
              <a:grpSpLocks/>
            </p:cNvGrpSpPr>
            <p:nvPr/>
          </p:nvGrpSpPr>
          <p:grpSpPr bwMode="auto">
            <a:xfrm>
              <a:off x="2976" y="2120"/>
              <a:ext cx="544" cy="264"/>
              <a:chOff x="4016" y="1416"/>
              <a:chExt cx="544" cy="264"/>
            </a:xfrm>
          </p:grpSpPr>
          <p:sp>
            <p:nvSpPr>
              <p:cNvPr id="787500" name="Rectangle 44"/>
              <p:cNvSpPr>
                <a:spLocks noChangeArrowheads="1"/>
              </p:cNvSpPr>
              <p:nvPr/>
            </p:nvSpPr>
            <p:spPr bwMode="auto">
              <a:xfrm>
                <a:off x="401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01" name="Rectangle 45"/>
              <p:cNvSpPr>
                <a:spLocks noChangeArrowheads="1"/>
              </p:cNvSpPr>
              <p:nvPr/>
            </p:nvSpPr>
            <p:spPr bwMode="auto">
              <a:xfrm>
                <a:off x="428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9" name="Group 46"/>
            <p:cNvGrpSpPr>
              <a:grpSpLocks/>
            </p:cNvGrpSpPr>
            <p:nvPr/>
          </p:nvGrpSpPr>
          <p:grpSpPr bwMode="auto">
            <a:xfrm>
              <a:off x="3776" y="2120"/>
              <a:ext cx="544" cy="264"/>
              <a:chOff x="4016" y="1416"/>
              <a:chExt cx="544" cy="264"/>
            </a:xfrm>
          </p:grpSpPr>
          <p:sp>
            <p:nvSpPr>
              <p:cNvPr id="787503" name="Rectangle 47"/>
              <p:cNvSpPr>
                <a:spLocks noChangeArrowheads="1"/>
              </p:cNvSpPr>
              <p:nvPr/>
            </p:nvSpPr>
            <p:spPr bwMode="auto">
              <a:xfrm>
                <a:off x="401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04" name="Rectangle 48"/>
              <p:cNvSpPr>
                <a:spLocks noChangeArrowheads="1"/>
              </p:cNvSpPr>
              <p:nvPr/>
            </p:nvSpPr>
            <p:spPr bwMode="auto">
              <a:xfrm>
                <a:off x="428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10" name="Group 49"/>
            <p:cNvGrpSpPr>
              <a:grpSpLocks/>
            </p:cNvGrpSpPr>
            <p:nvPr/>
          </p:nvGrpSpPr>
          <p:grpSpPr bwMode="auto">
            <a:xfrm>
              <a:off x="4576" y="2120"/>
              <a:ext cx="544" cy="264"/>
              <a:chOff x="4016" y="1416"/>
              <a:chExt cx="544" cy="264"/>
            </a:xfrm>
          </p:grpSpPr>
          <p:sp>
            <p:nvSpPr>
              <p:cNvPr id="787506" name="Rectangle 50"/>
              <p:cNvSpPr>
                <a:spLocks noChangeArrowheads="1"/>
              </p:cNvSpPr>
              <p:nvPr/>
            </p:nvSpPr>
            <p:spPr bwMode="auto">
              <a:xfrm>
                <a:off x="401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07" name="Rectangle 51"/>
              <p:cNvSpPr>
                <a:spLocks noChangeArrowheads="1"/>
              </p:cNvSpPr>
              <p:nvPr/>
            </p:nvSpPr>
            <p:spPr bwMode="auto">
              <a:xfrm>
                <a:off x="428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787517" name="Text Box 61"/>
            <p:cNvSpPr txBox="1">
              <a:spLocks noChangeArrowheads="1"/>
            </p:cNvSpPr>
            <p:nvPr/>
          </p:nvSpPr>
          <p:spPr bwMode="auto">
            <a:xfrm>
              <a:off x="288" y="2112"/>
              <a:ext cx="1440" cy="250"/>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Four sorts of 2 items</a:t>
              </a:r>
              <a:endParaRPr lang="en-US" sz="2000" b="0" i="1">
                <a:solidFill>
                  <a:srgbClr val="000000"/>
                </a:solidFill>
              </a:endParaRPr>
            </a:p>
          </p:txBody>
        </p:sp>
        <p:sp>
          <p:nvSpPr>
            <p:cNvPr id="787524" name="Text Box 68"/>
            <p:cNvSpPr txBox="1">
              <a:spLocks noChangeArrowheads="1"/>
            </p:cNvSpPr>
            <p:nvPr/>
          </p:nvSpPr>
          <p:spPr bwMode="auto">
            <a:xfrm>
              <a:off x="288" y="1800"/>
              <a:ext cx="1071" cy="250"/>
            </a:xfrm>
            <a:prstGeom prst="rect">
              <a:avLst/>
            </a:prstGeom>
            <a:noFill/>
            <a:ln w="9525">
              <a:noFill/>
              <a:miter lim="800000"/>
              <a:headEnd/>
              <a:tailEnd/>
            </a:ln>
            <a:effectLst/>
          </p:spPr>
          <p:txBody>
            <a:bodyPr wrap="none">
              <a:prstTxWarp prst="textNoShape">
                <a:avLst/>
              </a:prstTxWarp>
              <a:spAutoFit/>
            </a:bodyPr>
            <a:lstStyle/>
            <a:p>
              <a:r>
                <a:rPr lang="en-US" sz="2000" b="0" i="1">
                  <a:solidFill>
                    <a:srgbClr val="000000"/>
                  </a:solidFill>
                </a:rPr>
                <a:t>which requires</a:t>
              </a:r>
            </a:p>
          </p:txBody>
        </p:sp>
      </p:grpSp>
      <p:grpSp>
        <p:nvGrpSpPr>
          <p:cNvPr id="11" name="Group 76"/>
          <p:cNvGrpSpPr>
            <a:grpSpLocks/>
          </p:cNvGrpSpPr>
          <p:nvPr/>
        </p:nvGrpSpPr>
        <p:grpSpPr bwMode="auto">
          <a:xfrm>
            <a:off x="457200" y="3848100"/>
            <a:ext cx="7772400" cy="927100"/>
            <a:chOff x="288" y="2424"/>
            <a:chExt cx="4896" cy="584"/>
          </a:xfrm>
        </p:grpSpPr>
        <p:sp>
          <p:nvSpPr>
            <p:cNvPr id="787479" name="Rectangle 23"/>
            <p:cNvSpPr>
              <a:spLocks noChangeArrowheads="1"/>
            </p:cNvSpPr>
            <p:nvPr/>
          </p:nvSpPr>
          <p:spPr bwMode="auto">
            <a:xfrm>
              <a:off x="21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1" name="Rectangle 35"/>
            <p:cNvSpPr>
              <a:spLocks noChangeArrowheads="1"/>
            </p:cNvSpPr>
            <p:nvPr/>
          </p:nvSpPr>
          <p:spPr bwMode="auto">
            <a:xfrm>
              <a:off x="25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2" name="Rectangle 36"/>
            <p:cNvSpPr>
              <a:spLocks noChangeArrowheads="1"/>
            </p:cNvSpPr>
            <p:nvPr/>
          </p:nvSpPr>
          <p:spPr bwMode="auto">
            <a:xfrm>
              <a:off x="29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3" name="Rectangle 37"/>
            <p:cNvSpPr>
              <a:spLocks noChangeArrowheads="1"/>
            </p:cNvSpPr>
            <p:nvPr/>
          </p:nvSpPr>
          <p:spPr bwMode="auto">
            <a:xfrm>
              <a:off x="33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4" name="Rectangle 38"/>
            <p:cNvSpPr>
              <a:spLocks noChangeArrowheads="1"/>
            </p:cNvSpPr>
            <p:nvPr/>
          </p:nvSpPr>
          <p:spPr bwMode="auto">
            <a:xfrm>
              <a:off x="37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5" name="Rectangle 39"/>
            <p:cNvSpPr>
              <a:spLocks noChangeArrowheads="1"/>
            </p:cNvSpPr>
            <p:nvPr/>
          </p:nvSpPr>
          <p:spPr bwMode="auto">
            <a:xfrm>
              <a:off x="41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6" name="Rectangle 40"/>
            <p:cNvSpPr>
              <a:spLocks noChangeArrowheads="1"/>
            </p:cNvSpPr>
            <p:nvPr/>
          </p:nvSpPr>
          <p:spPr bwMode="auto">
            <a:xfrm>
              <a:off x="45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7" name="Rectangle 41"/>
            <p:cNvSpPr>
              <a:spLocks noChangeArrowheads="1"/>
            </p:cNvSpPr>
            <p:nvPr/>
          </p:nvSpPr>
          <p:spPr bwMode="auto">
            <a:xfrm>
              <a:off x="49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18" name="Text Box 62"/>
            <p:cNvSpPr txBox="1">
              <a:spLocks noChangeArrowheads="1"/>
            </p:cNvSpPr>
            <p:nvPr/>
          </p:nvSpPr>
          <p:spPr bwMode="auto">
            <a:xfrm>
              <a:off x="288" y="2736"/>
              <a:ext cx="1423" cy="250"/>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Eight sorts of 1 item</a:t>
              </a:r>
              <a:endParaRPr lang="en-US" sz="2000" b="0" i="1">
                <a:solidFill>
                  <a:srgbClr val="000000"/>
                </a:solidFill>
              </a:endParaRPr>
            </a:p>
          </p:txBody>
        </p:sp>
        <p:sp>
          <p:nvSpPr>
            <p:cNvPr id="787525" name="Text Box 69"/>
            <p:cNvSpPr txBox="1">
              <a:spLocks noChangeArrowheads="1"/>
            </p:cNvSpPr>
            <p:nvPr/>
          </p:nvSpPr>
          <p:spPr bwMode="auto">
            <a:xfrm>
              <a:off x="288" y="2424"/>
              <a:ext cx="1071" cy="250"/>
            </a:xfrm>
            <a:prstGeom prst="rect">
              <a:avLst/>
            </a:prstGeom>
            <a:noFill/>
            <a:ln w="9525">
              <a:noFill/>
              <a:miter lim="800000"/>
              <a:headEnd/>
              <a:tailEnd/>
            </a:ln>
            <a:effectLst/>
          </p:spPr>
          <p:txBody>
            <a:bodyPr wrap="none">
              <a:prstTxWarp prst="textNoShape">
                <a:avLst/>
              </a:prstTxWarp>
              <a:spAutoFit/>
            </a:bodyPr>
            <a:lstStyle/>
            <a:p>
              <a:r>
                <a:rPr lang="en-US" sz="2000" b="0" i="1">
                  <a:solidFill>
                    <a:srgbClr val="000000"/>
                  </a:solidFill>
                </a:rPr>
                <a:t>which requires</a:t>
              </a:r>
            </a:p>
          </p:txBody>
        </p:sp>
      </p:grpSp>
      <p:sp>
        <p:nvSpPr>
          <p:cNvPr id="787526" name="Text Box 70"/>
          <p:cNvSpPr txBox="1">
            <a:spLocks noChangeArrowheads="1"/>
          </p:cNvSpPr>
          <p:nvPr/>
        </p:nvSpPr>
        <p:spPr bwMode="auto">
          <a:xfrm>
            <a:off x="368300" y="5237163"/>
            <a:ext cx="8301038" cy="403225"/>
          </a:xfrm>
          <a:prstGeom prst="rect">
            <a:avLst/>
          </a:prstGeom>
          <a:noFill/>
          <a:ln w="9525">
            <a:noFill/>
            <a:miter lim="800000"/>
            <a:headEnd/>
            <a:tailEnd/>
          </a:ln>
          <a:effectLst/>
        </p:spPr>
        <p:txBody>
          <a:bodyPr wrap="none">
            <a:prstTxWarp prst="textNoShape">
              <a:avLst/>
            </a:prstTxWarp>
          </a:bodyPr>
          <a:lstStyle/>
          <a:p>
            <a:pPr algn="just">
              <a:lnSpc>
                <a:spcPct val="85000"/>
              </a:lnSpc>
            </a:pPr>
            <a:endParaRPr lang="en-US" sz="2400" b="0" i="1">
              <a:solidFill>
                <a:srgbClr val="000000"/>
              </a:solidFill>
            </a:endParaRPr>
          </a:p>
        </p:txBody>
      </p:sp>
      <p:sp>
        <p:nvSpPr>
          <p:cNvPr id="787528" name="Text Box 72"/>
          <p:cNvSpPr txBox="1">
            <a:spLocks noChangeArrowheads="1"/>
          </p:cNvSpPr>
          <p:nvPr/>
        </p:nvSpPr>
        <p:spPr bwMode="auto">
          <a:xfrm>
            <a:off x="457200" y="5026025"/>
            <a:ext cx="8229600" cy="1336675"/>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The work done at each level (</a:t>
            </a:r>
            <a:r>
              <a:rPr lang="en-US" sz="2400" b="0" i="1">
                <a:solidFill>
                  <a:srgbClr val="000000"/>
                </a:solidFill>
              </a:rPr>
              <a:t>i.e.</a:t>
            </a:r>
            <a:r>
              <a:rPr lang="en-US" sz="2400" b="0">
                <a:solidFill>
                  <a:srgbClr val="000000"/>
                </a:solidFill>
              </a:rPr>
              <a:t>, the sum of the work done by all the calls at that level) is proportional to the size of the vector.  The running time is therefore proportional to </a:t>
            </a:r>
            <a:r>
              <a:rPr lang="en-US" sz="2400" b="0" i="1">
                <a:solidFill>
                  <a:srgbClr val="000000"/>
                </a:solidFill>
              </a:rPr>
              <a:t>N</a:t>
            </a:r>
            <a:r>
              <a:rPr lang="en-US" sz="2400" b="0">
                <a:solidFill>
                  <a:srgbClr val="000000"/>
                </a:solidFill>
              </a:rPr>
              <a:t> times the number of levels.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75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528" grpId="0" build="p" autoUpdateAnimBg="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How Many Levels Are There?</a:t>
            </a:r>
          </a:p>
        </p:txBody>
      </p:sp>
      <p:sp>
        <p:nvSpPr>
          <p:cNvPr id="789560" name="Rectangle 56"/>
          <p:cNvSpPr>
            <a:spLocks noChangeArrowheads="1"/>
          </p:cNvSpPr>
          <p:nvPr/>
        </p:nvSpPr>
        <p:spPr bwMode="auto">
          <a:xfrm>
            <a:off x="482600" y="1219200"/>
            <a:ext cx="8183563" cy="1968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number of levels in the merge sort decomposition is equal to the number of times you can divide the original vector in half until there is only one element remaining.  In other words, what you need to find is the value of </a:t>
            </a:r>
            <a:r>
              <a:rPr lang="en-US" sz="2400" b="0" i="1">
                <a:solidFill>
                  <a:srgbClr val="000000"/>
                </a:solidFill>
              </a:rPr>
              <a:t>k</a:t>
            </a:r>
            <a:r>
              <a:rPr lang="en-US" sz="2400" b="0">
                <a:solidFill>
                  <a:srgbClr val="000000"/>
                </a:solidFill>
              </a:rPr>
              <a:t> that satisfies the following equation:</a:t>
            </a:r>
          </a:p>
        </p:txBody>
      </p:sp>
      <p:sp>
        <p:nvSpPr>
          <p:cNvPr id="789561" name="Text Box 57"/>
          <p:cNvSpPr txBox="1">
            <a:spLocks noChangeArrowheads="1"/>
          </p:cNvSpPr>
          <p:nvPr/>
        </p:nvSpPr>
        <p:spPr bwMode="auto">
          <a:xfrm>
            <a:off x="2362200" y="2946400"/>
            <a:ext cx="4419600"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0">
                <a:solidFill>
                  <a:srgbClr val="000000"/>
                </a:solidFill>
              </a:rPr>
              <a:t>1  =  </a:t>
            </a:r>
            <a:r>
              <a:rPr lang="en-US" sz="2400" b="0" i="1">
                <a:solidFill>
                  <a:srgbClr val="000000"/>
                </a:solidFill>
              </a:rPr>
              <a:t>N </a:t>
            </a:r>
            <a:r>
              <a:rPr lang="en-US" sz="2400" b="0">
                <a:solidFill>
                  <a:srgbClr val="000000"/>
                </a:solidFill>
              </a:rPr>
              <a:t> /  2  /  2  /  2  /  2  </a:t>
            </a:r>
            <a:r>
              <a:rPr lang="en-US" sz="2400" b="0" baseline="30000">
                <a:solidFill>
                  <a:srgbClr val="000000"/>
                </a:solidFill>
              </a:rPr>
              <a:t>. . . </a:t>
            </a:r>
            <a:r>
              <a:rPr lang="en-US" sz="2400" b="0">
                <a:solidFill>
                  <a:srgbClr val="000000"/>
                </a:solidFill>
              </a:rPr>
              <a:t>  /  2</a:t>
            </a:r>
          </a:p>
        </p:txBody>
      </p:sp>
      <p:sp>
        <p:nvSpPr>
          <p:cNvPr id="789562" name="AutoShape 58"/>
          <p:cNvSpPr>
            <a:spLocks/>
          </p:cNvSpPr>
          <p:nvPr/>
        </p:nvSpPr>
        <p:spPr bwMode="auto">
          <a:xfrm rot="16200000">
            <a:off x="5065485" y="1955800"/>
            <a:ext cx="228600" cy="2971800"/>
          </a:xfrm>
          <a:prstGeom prst="leftBrace">
            <a:avLst>
              <a:gd name="adj1" fmla="val 108333"/>
              <a:gd name="adj2" fmla="val 50000"/>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89563" name="Text Box 59"/>
          <p:cNvSpPr txBox="1">
            <a:spLocks noChangeArrowheads="1"/>
          </p:cNvSpPr>
          <p:nvPr/>
        </p:nvSpPr>
        <p:spPr bwMode="auto">
          <a:xfrm>
            <a:off x="4646385" y="3479800"/>
            <a:ext cx="1066800"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0" i="1">
                <a:solidFill>
                  <a:srgbClr val="000000"/>
                </a:solidFill>
              </a:rPr>
              <a:t>k </a:t>
            </a:r>
            <a:r>
              <a:rPr lang="en-US" sz="2400" b="0">
                <a:solidFill>
                  <a:srgbClr val="000000"/>
                </a:solidFill>
              </a:rPr>
              <a:t>times</a:t>
            </a:r>
          </a:p>
        </p:txBody>
      </p:sp>
      <p:grpSp>
        <p:nvGrpSpPr>
          <p:cNvPr id="2" name="Group 60"/>
          <p:cNvGrpSpPr>
            <a:grpSpLocks/>
          </p:cNvGrpSpPr>
          <p:nvPr/>
        </p:nvGrpSpPr>
        <p:grpSpPr bwMode="auto">
          <a:xfrm>
            <a:off x="477838" y="4025295"/>
            <a:ext cx="8183562" cy="901700"/>
            <a:chOff x="301" y="2696"/>
            <a:chExt cx="5155" cy="568"/>
          </a:xfrm>
        </p:grpSpPr>
        <p:sp>
          <p:nvSpPr>
            <p:cNvPr id="789565" name="Rectangle 61"/>
            <p:cNvSpPr>
              <a:spLocks noChangeArrowheads="1"/>
            </p:cNvSpPr>
            <p:nvPr/>
          </p:nvSpPr>
          <p:spPr bwMode="auto">
            <a:xfrm>
              <a:off x="301" y="2696"/>
              <a:ext cx="5155" cy="376"/>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You can simplify this formula using basic mathematics:</a:t>
              </a:r>
            </a:p>
          </p:txBody>
        </p:sp>
        <p:sp>
          <p:nvSpPr>
            <p:cNvPr id="789566" name="Text Box 62"/>
            <p:cNvSpPr txBox="1">
              <a:spLocks noChangeArrowheads="1"/>
            </p:cNvSpPr>
            <p:nvPr/>
          </p:nvSpPr>
          <p:spPr bwMode="auto">
            <a:xfrm>
              <a:off x="2328" y="2976"/>
              <a:ext cx="1104"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0">
                  <a:solidFill>
                    <a:srgbClr val="000000"/>
                  </a:solidFill>
                </a:rPr>
                <a:t>1  =  </a:t>
              </a:r>
              <a:r>
                <a:rPr lang="en-US" sz="2400" b="0" i="1">
                  <a:solidFill>
                    <a:srgbClr val="000000"/>
                  </a:solidFill>
                </a:rPr>
                <a:t>N  /  </a:t>
              </a:r>
              <a:r>
                <a:rPr lang="en-US" sz="2400" b="0">
                  <a:solidFill>
                    <a:srgbClr val="000000"/>
                  </a:solidFill>
                </a:rPr>
                <a:t>2</a:t>
              </a:r>
              <a:r>
                <a:rPr lang="en-US" sz="2400" b="0" i="1" baseline="30000">
                  <a:solidFill>
                    <a:srgbClr val="000000"/>
                  </a:solidFill>
                </a:rPr>
                <a:t>k</a:t>
              </a:r>
            </a:p>
          </p:txBody>
        </p:sp>
      </p:grpSp>
      <p:sp>
        <p:nvSpPr>
          <p:cNvPr id="789567" name="Text Box 63"/>
          <p:cNvSpPr txBox="1">
            <a:spLocks noChangeArrowheads="1"/>
          </p:cNvSpPr>
          <p:nvPr/>
        </p:nvSpPr>
        <p:spPr bwMode="auto">
          <a:xfrm>
            <a:off x="3327400" y="4888895"/>
            <a:ext cx="1752600"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0">
                <a:solidFill>
                  <a:srgbClr val="000000"/>
                </a:solidFill>
              </a:rPr>
              <a:t>2</a:t>
            </a:r>
            <a:r>
              <a:rPr lang="en-US" sz="2400" b="0" i="1" baseline="30000">
                <a:solidFill>
                  <a:srgbClr val="000000"/>
                </a:solidFill>
              </a:rPr>
              <a:t>k</a:t>
            </a:r>
            <a:r>
              <a:rPr lang="en-US" sz="2400" b="0">
                <a:solidFill>
                  <a:srgbClr val="000000"/>
                </a:solidFill>
              </a:rPr>
              <a:t>  =  </a:t>
            </a:r>
            <a:r>
              <a:rPr lang="en-US" sz="2400" b="0" i="1">
                <a:solidFill>
                  <a:srgbClr val="000000"/>
                </a:solidFill>
              </a:rPr>
              <a:t>N</a:t>
            </a:r>
            <a:endParaRPr lang="en-US" sz="2400" b="0">
              <a:solidFill>
                <a:srgbClr val="000000"/>
              </a:solidFill>
            </a:endParaRPr>
          </a:p>
        </p:txBody>
      </p:sp>
      <p:sp>
        <p:nvSpPr>
          <p:cNvPr id="789568" name="Text Box 64"/>
          <p:cNvSpPr txBox="1">
            <a:spLocks noChangeArrowheads="1"/>
          </p:cNvSpPr>
          <p:nvPr/>
        </p:nvSpPr>
        <p:spPr bwMode="auto">
          <a:xfrm>
            <a:off x="3657600" y="5307995"/>
            <a:ext cx="1752600"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0" i="1">
                <a:solidFill>
                  <a:srgbClr val="000000"/>
                </a:solidFill>
              </a:rPr>
              <a:t>k</a:t>
            </a:r>
            <a:r>
              <a:rPr lang="en-US" sz="2400" b="0">
                <a:solidFill>
                  <a:srgbClr val="000000"/>
                </a:solidFill>
              </a:rPr>
              <a:t>  =  log</a:t>
            </a:r>
            <a:r>
              <a:rPr lang="en-US" sz="2400" b="0" baseline="-25000">
                <a:solidFill>
                  <a:srgbClr val="000000"/>
                </a:solidFill>
              </a:rPr>
              <a:t>2</a:t>
            </a:r>
            <a:r>
              <a:rPr lang="en-US" sz="2400" b="0">
                <a:solidFill>
                  <a:srgbClr val="000000"/>
                </a:solidFill>
              </a:rPr>
              <a:t> </a:t>
            </a:r>
            <a:r>
              <a:rPr lang="en-US" sz="2400" b="0" i="1">
                <a:solidFill>
                  <a:srgbClr val="000000"/>
                </a:solidFill>
              </a:rPr>
              <a:t>N</a:t>
            </a:r>
            <a:endParaRPr lang="en-US" sz="2400" b="0">
              <a:solidFill>
                <a:srgbClr val="000000"/>
              </a:solidFill>
            </a:endParaRPr>
          </a:p>
        </p:txBody>
      </p:sp>
      <p:sp>
        <p:nvSpPr>
          <p:cNvPr id="789570" name="Rectangle 66"/>
          <p:cNvSpPr>
            <a:spLocks noChangeArrowheads="1"/>
          </p:cNvSpPr>
          <p:nvPr/>
        </p:nvSpPr>
        <p:spPr bwMode="auto">
          <a:xfrm>
            <a:off x="477838" y="5904895"/>
            <a:ext cx="8183562" cy="596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complexity of merge sort is therefore </a:t>
            </a:r>
            <a:r>
              <a:rPr lang="en-US" sz="2400" b="0" i="1">
                <a:solidFill>
                  <a:srgbClr val="000000"/>
                </a:solidFill>
              </a:rPr>
              <a:t>O</a:t>
            </a:r>
            <a:r>
              <a:rPr lang="en-US" sz="2400" b="0">
                <a:solidFill>
                  <a:srgbClr val="000000"/>
                </a:solidFill>
              </a:rPr>
              <a:t>(</a:t>
            </a:r>
            <a:r>
              <a:rPr lang="en-US" sz="2400" b="0" i="1">
                <a:solidFill>
                  <a:srgbClr val="000000"/>
                </a:solidFill>
              </a:rPr>
              <a:t>N</a:t>
            </a:r>
            <a:r>
              <a:rPr lang="en-US" sz="2400" b="0">
                <a:solidFill>
                  <a:srgbClr val="000000"/>
                </a:solidFill>
              </a:rPr>
              <a:t> log</a:t>
            </a:r>
            <a:r>
              <a:rPr lang="en-US" sz="2400" b="0" i="1">
                <a:solidFill>
                  <a:srgbClr val="000000"/>
                </a:solidFill>
              </a:rPr>
              <a:t> N</a:t>
            </a:r>
            <a:r>
              <a:rPr lang="en-US" sz="2400" b="0">
                <a:solidFill>
                  <a:srgbClr val="00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95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956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957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67" grpId="0" build="p" autoUpdateAnimBg="0"/>
      <p:bldP spid="789568" grpId="0" build="p" autoUpdateAnimBg="0"/>
      <p:bldP spid="789570" grpId="0" build="p" autoUpdateAnimBg="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Comparing </a:t>
            </a:r>
            <a:r>
              <a:rPr lang="en-US" sz="4000" i="1" spc="200" dirty="0">
                <a:solidFill>
                  <a:srgbClr val="FF0000"/>
                </a:solidFill>
              </a:rPr>
              <a:t>N</a:t>
            </a:r>
            <a:r>
              <a:rPr lang="en-US" sz="700" i="1" dirty="0">
                <a:solidFill>
                  <a:srgbClr val="FF0000"/>
                </a:solidFill>
              </a:rPr>
              <a:t> </a:t>
            </a:r>
            <a:r>
              <a:rPr lang="en-US" sz="4000" baseline="40000" dirty="0">
                <a:solidFill>
                  <a:srgbClr val="FF0000"/>
                </a:solidFill>
              </a:rPr>
              <a:t>2</a:t>
            </a:r>
            <a:r>
              <a:rPr lang="en-US" sz="4000" dirty="0">
                <a:solidFill>
                  <a:srgbClr val="FF0000"/>
                </a:solidFill>
              </a:rPr>
              <a:t> and </a:t>
            </a:r>
            <a:r>
              <a:rPr lang="en-US" sz="4000" i="1" dirty="0">
                <a:solidFill>
                  <a:srgbClr val="FF0000"/>
                </a:solidFill>
              </a:rPr>
              <a:t>N </a:t>
            </a:r>
            <a:r>
              <a:rPr lang="en-US" sz="4000" dirty="0">
                <a:solidFill>
                  <a:srgbClr val="FF0000"/>
                </a:solidFill>
              </a:rPr>
              <a:t>log</a:t>
            </a:r>
            <a:r>
              <a:rPr lang="en-US" sz="4000" i="1" dirty="0">
                <a:solidFill>
                  <a:srgbClr val="FF0000"/>
                </a:solidFill>
              </a:rPr>
              <a:t> N</a:t>
            </a:r>
            <a:endParaRPr lang="en-US" sz="4000" dirty="0">
              <a:solidFill>
                <a:srgbClr val="FF0000"/>
              </a:solidFill>
            </a:endParaRPr>
          </a:p>
        </p:txBody>
      </p:sp>
      <p:sp>
        <p:nvSpPr>
          <p:cNvPr id="791555" name="Rectangle 3"/>
          <p:cNvSpPr>
            <a:spLocks noChangeArrowheads="1"/>
          </p:cNvSpPr>
          <p:nvPr/>
        </p:nvSpPr>
        <p:spPr bwMode="auto">
          <a:xfrm>
            <a:off x="482600" y="1219200"/>
            <a:ext cx="8183563" cy="762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difference between </a:t>
            </a:r>
            <a:r>
              <a:rPr lang="en-US" sz="2400" b="0" i="1" dirty="0">
                <a:solidFill>
                  <a:srgbClr val="000000"/>
                </a:solidFill>
              </a:rPr>
              <a:t>O</a:t>
            </a:r>
            <a:r>
              <a:rPr lang="en-US" sz="2400" b="0" dirty="0">
                <a:solidFill>
                  <a:srgbClr val="000000"/>
                </a:solidFill>
              </a:rPr>
              <a:t>(</a:t>
            </a:r>
            <a:r>
              <a:rPr lang="en-US" sz="2400" b="0" i="1" spc="100" dirty="0">
                <a:solidFill>
                  <a:srgbClr val="000000"/>
                </a:solidFill>
              </a:rPr>
              <a:t>N</a:t>
            </a:r>
            <a:r>
              <a:rPr lang="en-US" sz="700" b="0" i="1" dirty="0">
                <a:solidFill>
                  <a:srgbClr val="000000"/>
                </a:solidFill>
              </a:rPr>
              <a:t> </a:t>
            </a:r>
            <a:r>
              <a:rPr lang="en-US" sz="2400" b="0" baseline="40000" dirty="0">
                <a:solidFill>
                  <a:srgbClr val="000000"/>
                </a:solidFill>
              </a:rPr>
              <a:t>2</a:t>
            </a:r>
            <a:r>
              <a:rPr lang="en-US" sz="2400" b="0" dirty="0">
                <a:solidFill>
                  <a:srgbClr val="000000"/>
                </a:solidFill>
              </a:rPr>
              <a:t>) and </a:t>
            </a:r>
            <a:r>
              <a:rPr lang="en-US" sz="2400" b="0" i="1" dirty="0">
                <a:solidFill>
                  <a:srgbClr val="000000"/>
                </a:solidFill>
              </a:rPr>
              <a:t>O</a:t>
            </a:r>
            <a:r>
              <a:rPr lang="en-US" sz="2400" b="0" dirty="0">
                <a:solidFill>
                  <a:srgbClr val="000000"/>
                </a:solidFill>
              </a:rPr>
              <a:t>(</a:t>
            </a:r>
            <a:r>
              <a:rPr lang="en-US" sz="2400" b="0" i="1" dirty="0">
                <a:solidFill>
                  <a:srgbClr val="000000"/>
                </a:solidFill>
              </a:rPr>
              <a:t>N</a:t>
            </a:r>
            <a:r>
              <a:rPr lang="en-US" sz="2400" b="0" dirty="0">
                <a:solidFill>
                  <a:srgbClr val="000000"/>
                </a:solidFill>
              </a:rPr>
              <a:t> log</a:t>
            </a:r>
            <a:r>
              <a:rPr lang="en-US" sz="2400" b="0" i="1" dirty="0">
                <a:solidFill>
                  <a:srgbClr val="000000"/>
                </a:solidFill>
              </a:rPr>
              <a:t> N</a:t>
            </a:r>
            <a:r>
              <a:rPr lang="en-US" sz="2400" b="0" dirty="0">
                <a:solidFill>
                  <a:srgbClr val="000000"/>
                </a:solidFill>
              </a:rPr>
              <a:t>) is enormous for large values of </a:t>
            </a:r>
            <a:r>
              <a:rPr lang="en-US" sz="2400" b="0" i="1" dirty="0">
                <a:solidFill>
                  <a:srgbClr val="000000"/>
                </a:solidFill>
              </a:rPr>
              <a:t>N,</a:t>
            </a:r>
            <a:r>
              <a:rPr lang="en-US" sz="2400" b="0" dirty="0">
                <a:solidFill>
                  <a:srgbClr val="000000"/>
                </a:solidFill>
              </a:rPr>
              <a:t> as shown in this table:</a:t>
            </a:r>
          </a:p>
        </p:txBody>
      </p:sp>
      <p:grpSp>
        <p:nvGrpSpPr>
          <p:cNvPr id="2" name="Group 102"/>
          <p:cNvGrpSpPr>
            <a:grpSpLocks/>
          </p:cNvGrpSpPr>
          <p:nvPr/>
        </p:nvGrpSpPr>
        <p:grpSpPr bwMode="auto">
          <a:xfrm>
            <a:off x="1905000" y="4762500"/>
            <a:ext cx="5715000" cy="457200"/>
            <a:chOff x="1200" y="3264"/>
            <a:chExt cx="3600" cy="288"/>
          </a:xfrm>
        </p:grpSpPr>
        <p:sp>
          <p:nvSpPr>
            <p:cNvPr id="791655" name="Rectangle 103"/>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56" name="Rectangle 104"/>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57" name="Text Box 105"/>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1,000,000</a:t>
              </a:r>
            </a:p>
          </p:txBody>
        </p:sp>
        <p:sp>
          <p:nvSpPr>
            <p:cNvPr id="791658" name="Text Box 106"/>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1,000,000,000,000</a:t>
              </a:r>
            </a:p>
          </p:txBody>
        </p:sp>
        <p:sp>
          <p:nvSpPr>
            <p:cNvPr id="791659" name="Rectangle 107"/>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60" name="Text Box 108"/>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19,931,569</a:t>
              </a:r>
            </a:p>
          </p:txBody>
        </p:sp>
      </p:grpSp>
      <p:grpSp>
        <p:nvGrpSpPr>
          <p:cNvPr id="3" name="Group 109"/>
          <p:cNvGrpSpPr>
            <a:grpSpLocks/>
          </p:cNvGrpSpPr>
          <p:nvPr/>
        </p:nvGrpSpPr>
        <p:grpSpPr bwMode="auto">
          <a:xfrm>
            <a:off x="1905000" y="4305300"/>
            <a:ext cx="5715000" cy="457200"/>
            <a:chOff x="1200" y="3264"/>
            <a:chExt cx="3600" cy="288"/>
          </a:xfrm>
        </p:grpSpPr>
        <p:sp>
          <p:nvSpPr>
            <p:cNvPr id="791662" name="Rectangle 110"/>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63" name="Rectangle 111"/>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64" name="Text Box 112"/>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a:t>
              </a:r>
            </a:p>
          </p:txBody>
        </p:sp>
        <p:sp>
          <p:nvSpPr>
            <p:cNvPr id="791665" name="Text Box 113"/>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10,000,000,000</a:t>
              </a:r>
            </a:p>
          </p:txBody>
        </p:sp>
        <p:sp>
          <p:nvSpPr>
            <p:cNvPr id="791666" name="Rectangle 114"/>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67" name="Text Box 115"/>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1,660,964</a:t>
              </a:r>
            </a:p>
          </p:txBody>
        </p:sp>
      </p:grpSp>
      <p:grpSp>
        <p:nvGrpSpPr>
          <p:cNvPr id="4" name="Group 116"/>
          <p:cNvGrpSpPr>
            <a:grpSpLocks/>
          </p:cNvGrpSpPr>
          <p:nvPr/>
        </p:nvGrpSpPr>
        <p:grpSpPr bwMode="auto">
          <a:xfrm>
            <a:off x="1905000" y="3848100"/>
            <a:ext cx="5715000" cy="457200"/>
            <a:chOff x="1200" y="3264"/>
            <a:chExt cx="3600" cy="288"/>
          </a:xfrm>
        </p:grpSpPr>
        <p:sp>
          <p:nvSpPr>
            <p:cNvPr id="791669" name="Rectangle 117"/>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70" name="Rectangle 118"/>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71" name="Text Box 119"/>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a:t>
              </a:r>
            </a:p>
          </p:txBody>
        </p:sp>
        <p:sp>
          <p:nvSpPr>
            <p:cNvPr id="791672" name="Text Box 120"/>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100,000,000</a:t>
              </a:r>
            </a:p>
          </p:txBody>
        </p:sp>
        <p:sp>
          <p:nvSpPr>
            <p:cNvPr id="791673" name="Rectangle 121"/>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74" name="Text Box 122"/>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132,877</a:t>
              </a:r>
            </a:p>
          </p:txBody>
        </p:sp>
      </p:grpSp>
      <p:grpSp>
        <p:nvGrpSpPr>
          <p:cNvPr id="5" name="Group 123"/>
          <p:cNvGrpSpPr>
            <a:grpSpLocks/>
          </p:cNvGrpSpPr>
          <p:nvPr/>
        </p:nvGrpSpPr>
        <p:grpSpPr bwMode="auto">
          <a:xfrm>
            <a:off x="1905000" y="3390900"/>
            <a:ext cx="5715000" cy="457200"/>
            <a:chOff x="1200" y="3264"/>
            <a:chExt cx="3600" cy="288"/>
          </a:xfrm>
        </p:grpSpPr>
        <p:sp>
          <p:nvSpPr>
            <p:cNvPr id="791676" name="Rectangle 124"/>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77" name="Rectangle 125"/>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78" name="Text Box 126"/>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a:t>
              </a:r>
            </a:p>
          </p:txBody>
        </p:sp>
        <p:sp>
          <p:nvSpPr>
            <p:cNvPr id="791679" name="Text Box 127"/>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1,000,000</a:t>
              </a:r>
            </a:p>
          </p:txBody>
        </p:sp>
        <p:sp>
          <p:nvSpPr>
            <p:cNvPr id="791680" name="Rectangle 128"/>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81" name="Text Box 129"/>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9,966</a:t>
              </a:r>
            </a:p>
          </p:txBody>
        </p:sp>
      </p:grpSp>
      <p:grpSp>
        <p:nvGrpSpPr>
          <p:cNvPr id="6" name="Group 130"/>
          <p:cNvGrpSpPr>
            <a:grpSpLocks/>
          </p:cNvGrpSpPr>
          <p:nvPr/>
        </p:nvGrpSpPr>
        <p:grpSpPr bwMode="auto">
          <a:xfrm>
            <a:off x="1905000" y="2933700"/>
            <a:ext cx="5715000" cy="457200"/>
            <a:chOff x="1200" y="3264"/>
            <a:chExt cx="3600" cy="288"/>
          </a:xfrm>
        </p:grpSpPr>
        <p:sp>
          <p:nvSpPr>
            <p:cNvPr id="791683" name="Rectangle 131"/>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84" name="Rectangle 132"/>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85" name="Text Box 133"/>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a:t>
              </a:r>
            </a:p>
          </p:txBody>
        </p:sp>
        <p:sp>
          <p:nvSpPr>
            <p:cNvPr id="791686" name="Text Box 134"/>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a:t>
              </a:r>
            </a:p>
          </p:txBody>
        </p:sp>
        <p:sp>
          <p:nvSpPr>
            <p:cNvPr id="791687" name="Rectangle 135"/>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88" name="Text Box 136"/>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664</a:t>
              </a:r>
            </a:p>
          </p:txBody>
        </p:sp>
      </p:grpSp>
      <p:grpSp>
        <p:nvGrpSpPr>
          <p:cNvPr id="7" name="Group 137"/>
          <p:cNvGrpSpPr>
            <a:grpSpLocks/>
          </p:cNvGrpSpPr>
          <p:nvPr/>
        </p:nvGrpSpPr>
        <p:grpSpPr bwMode="auto">
          <a:xfrm>
            <a:off x="1905000" y="2476500"/>
            <a:ext cx="5715000" cy="457200"/>
            <a:chOff x="1200" y="3264"/>
            <a:chExt cx="3600" cy="288"/>
          </a:xfrm>
        </p:grpSpPr>
        <p:sp>
          <p:nvSpPr>
            <p:cNvPr id="791690" name="Rectangle 138"/>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91" name="Rectangle 139"/>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92" name="Text Box 140"/>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a:t>
              </a:r>
            </a:p>
          </p:txBody>
        </p:sp>
        <p:sp>
          <p:nvSpPr>
            <p:cNvPr id="791693" name="Text Box 141"/>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a:t>
              </a:r>
            </a:p>
          </p:txBody>
        </p:sp>
        <p:sp>
          <p:nvSpPr>
            <p:cNvPr id="791694" name="Rectangle 142"/>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95" name="Text Box 143"/>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33</a:t>
              </a:r>
            </a:p>
          </p:txBody>
        </p:sp>
      </p:grpSp>
      <p:sp>
        <p:nvSpPr>
          <p:cNvPr id="791697" name="Rectangle 145"/>
          <p:cNvSpPr>
            <a:spLocks noChangeArrowheads="1"/>
          </p:cNvSpPr>
          <p:nvPr/>
        </p:nvSpPr>
        <p:spPr bwMode="auto">
          <a:xfrm>
            <a:off x="4165600" y="2019300"/>
            <a:ext cx="550251" cy="461665"/>
          </a:xfrm>
          <a:prstGeom prst="rect">
            <a:avLst/>
          </a:prstGeom>
          <a:noFill/>
          <a:ln w="9525">
            <a:noFill/>
            <a:miter lim="800000"/>
            <a:headEnd/>
            <a:tailEnd/>
          </a:ln>
          <a:effectLst/>
        </p:spPr>
        <p:txBody>
          <a:bodyPr wrap="none">
            <a:prstTxWarp prst="textNoShape">
              <a:avLst/>
            </a:prstTxWarp>
            <a:spAutoFit/>
          </a:bodyPr>
          <a:lstStyle/>
          <a:p>
            <a:r>
              <a:rPr lang="en-US" sz="2400" b="0" i="1" spc="100" dirty="0">
                <a:solidFill>
                  <a:srgbClr val="000000"/>
                </a:solidFill>
              </a:rPr>
              <a:t>N</a:t>
            </a:r>
            <a:r>
              <a:rPr lang="en-US" sz="700" b="0" i="1" dirty="0">
                <a:solidFill>
                  <a:srgbClr val="000000"/>
                </a:solidFill>
              </a:rPr>
              <a:t> </a:t>
            </a:r>
            <a:r>
              <a:rPr lang="en-US" sz="2400" b="0" baseline="40000" dirty="0">
                <a:solidFill>
                  <a:srgbClr val="000000"/>
                </a:solidFill>
              </a:rPr>
              <a:t>2</a:t>
            </a:r>
          </a:p>
        </p:txBody>
      </p:sp>
      <p:sp>
        <p:nvSpPr>
          <p:cNvPr id="791698" name="Rectangle 146"/>
          <p:cNvSpPr>
            <a:spLocks noChangeArrowheads="1"/>
          </p:cNvSpPr>
          <p:nvPr/>
        </p:nvSpPr>
        <p:spPr bwMode="auto">
          <a:xfrm>
            <a:off x="6019800" y="2019300"/>
            <a:ext cx="1233488" cy="457200"/>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N</a:t>
            </a:r>
            <a:r>
              <a:rPr lang="en-US" sz="2400" b="0">
                <a:solidFill>
                  <a:srgbClr val="000000"/>
                </a:solidFill>
              </a:rPr>
              <a:t> log</a:t>
            </a:r>
            <a:r>
              <a:rPr lang="en-US" sz="2400" b="0" baseline="-25000">
                <a:solidFill>
                  <a:srgbClr val="000000"/>
                </a:solidFill>
              </a:rPr>
              <a:t>2</a:t>
            </a:r>
            <a:r>
              <a:rPr lang="en-US" sz="2400" b="0" i="1">
                <a:solidFill>
                  <a:srgbClr val="000000"/>
                </a:solidFill>
              </a:rPr>
              <a:t> N</a:t>
            </a:r>
          </a:p>
        </p:txBody>
      </p:sp>
      <p:sp>
        <p:nvSpPr>
          <p:cNvPr id="791699" name="Rectangle 147"/>
          <p:cNvSpPr>
            <a:spLocks noChangeArrowheads="1"/>
          </p:cNvSpPr>
          <p:nvPr/>
        </p:nvSpPr>
        <p:spPr bwMode="auto">
          <a:xfrm>
            <a:off x="2386013" y="2019300"/>
            <a:ext cx="387350" cy="457200"/>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N</a:t>
            </a:r>
          </a:p>
        </p:txBody>
      </p:sp>
      <p:sp>
        <p:nvSpPr>
          <p:cNvPr id="791700" name="Rectangle 148"/>
          <p:cNvSpPr>
            <a:spLocks noChangeArrowheads="1"/>
          </p:cNvSpPr>
          <p:nvPr/>
        </p:nvSpPr>
        <p:spPr bwMode="auto">
          <a:xfrm>
            <a:off x="477838" y="5410200"/>
            <a:ext cx="8183562" cy="1143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Based on these numbers, the theoretical advantage of using merge sort over selection sort on a vector of 1,000,000 values would be a factor of more than 50,000.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17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700" grpId="0" build="p" autoUpdateAnimBg="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Standard Complexity Classes</a:t>
            </a:r>
          </a:p>
        </p:txBody>
      </p:sp>
      <p:grpSp>
        <p:nvGrpSpPr>
          <p:cNvPr id="2" name="Group 96"/>
          <p:cNvGrpSpPr>
            <a:grpSpLocks/>
          </p:cNvGrpSpPr>
          <p:nvPr/>
        </p:nvGrpSpPr>
        <p:grpSpPr bwMode="auto">
          <a:xfrm>
            <a:off x="927100" y="4826000"/>
            <a:ext cx="1447800" cy="457200"/>
            <a:chOff x="720" y="1560"/>
            <a:chExt cx="912" cy="288"/>
          </a:xfrm>
        </p:grpSpPr>
        <p:sp>
          <p:nvSpPr>
            <p:cNvPr id="793689" name="Rectangle 89"/>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690" name="Text Box 90"/>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exponential</a:t>
              </a:r>
            </a:p>
          </p:txBody>
        </p:sp>
      </p:grpSp>
      <p:grpSp>
        <p:nvGrpSpPr>
          <p:cNvPr id="3" name="Group 97"/>
          <p:cNvGrpSpPr>
            <a:grpSpLocks/>
          </p:cNvGrpSpPr>
          <p:nvPr/>
        </p:nvGrpSpPr>
        <p:grpSpPr bwMode="auto">
          <a:xfrm>
            <a:off x="2374900" y="4826000"/>
            <a:ext cx="1447800" cy="457200"/>
            <a:chOff x="720" y="1560"/>
            <a:chExt cx="912" cy="288"/>
          </a:xfrm>
        </p:grpSpPr>
        <p:sp>
          <p:nvSpPr>
            <p:cNvPr id="793698" name="Rectangle 98"/>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699" name="Text Box 99"/>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O</a:t>
              </a:r>
              <a:r>
                <a:rPr lang="en-US" sz="2000" b="0">
                  <a:solidFill>
                    <a:srgbClr val="000000"/>
                  </a:solidFill>
                </a:rPr>
                <a:t>(2</a:t>
              </a:r>
              <a:r>
                <a:rPr lang="en-US" sz="2000" b="0" i="1" baseline="40000">
                  <a:solidFill>
                    <a:srgbClr val="000000"/>
                  </a:solidFill>
                </a:rPr>
                <a:t>N</a:t>
              </a:r>
              <a:r>
                <a:rPr lang="en-US" sz="2000" b="0">
                  <a:solidFill>
                    <a:srgbClr val="000000"/>
                  </a:solidFill>
                </a:rPr>
                <a:t>)</a:t>
              </a:r>
              <a:endParaRPr lang="en-US" sz="2000" b="0" i="1">
                <a:solidFill>
                  <a:srgbClr val="000000"/>
                </a:solidFill>
              </a:endParaRPr>
            </a:p>
          </p:txBody>
        </p:sp>
      </p:grpSp>
      <p:sp>
        <p:nvSpPr>
          <p:cNvPr id="793701" name="Rectangle 101"/>
          <p:cNvSpPr>
            <a:spLocks noChangeArrowheads="1"/>
          </p:cNvSpPr>
          <p:nvPr/>
        </p:nvSpPr>
        <p:spPr bwMode="auto">
          <a:xfrm>
            <a:off x="3822700" y="48260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02" name="Text Box 102"/>
          <p:cNvSpPr txBox="1">
            <a:spLocks noChangeArrowheads="1"/>
          </p:cNvSpPr>
          <p:nvPr/>
        </p:nvSpPr>
        <p:spPr bwMode="auto">
          <a:xfrm>
            <a:off x="3822700" y="48641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Tower of Hanoi solution</a:t>
            </a:r>
            <a:endParaRPr lang="en-US" sz="2000" b="0" i="1">
              <a:solidFill>
                <a:srgbClr val="000000"/>
              </a:solidFill>
            </a:endParaRPr>
          </a:p>
        </p:txBody>
      </p:sp>
      <p:grpSp>
        <p:nvGrpSpPr>
          <p:cNvPr id="4" name="Group 104"/>
          <p:cNvGrpSpPr>
            <a:grpSpLocks/>
          </p:cNvGrpSpPr>
          <p:nvPr/>
        </p:nvGrpSpPr>
        <p:grpSpPr bwMode="auto">
          <a:xfrm>
            <a:off x="927100" y="4368800"/>
            <a:ext cx="1447800" cy="457200"/>
            <a:chOff x="720" y="1560"/>
            <a:chExt cx="912" cy="288"/>
          </a:xfrm>
        </p:grpSpPr>
        <p:sp>
          <p:nvSpPr>
            <p:cNvPr id="793705" name="Rectangle 105"/>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06" name="Text Box 106"/>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cubic</a:t>
              </a:r>
            </a:p>
          </p:txBody>
        </p:sp>
      </p:grpSp>
      <p:grpSp>
        <p:nvGrpSpPr>
          <p:cNvPr id="5" name="Group 107"/>
          <p:cNvGrpSpPr>
            <a:grpSpLocks/>
          </p:cNvGrpSpPr>
          <p:nvPr/>
        </p:nvGrpSpPr>
        <p:grpSpPr bwMode="auto">
          <a:xfrm>
            <a:off x="2374900" y="4368800"/>
            <a:ext cx="1447800" cy="457200"/>
            <a:chOff x="720" y="1560"/>
            <a:chExt cx="912" cy="288"/>
          </a:xfrm>
        </p:grpSpPr>
        <p:sp>
          <p:nvSpPr>
            <p:cNvPr id="793708" name="Rectangle 108"/>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09" name="Text Box 109"/>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O</a:t>
              </a:r>
              <a:r>
                <a:rPr lang="en-US" sz="2000" b="0">
                  <a:solidFill>
                    <a:srgbClr val="000000"/>
                  </a:solidFill>
                </a:rPr>
                <a:t>(</a:t>
              </a:r>
              <a:r>
                <a:rPr lang="en-US" sz="2000" b="0" i="1">
                  <a:solidFill>
                    <a:srgbClr val="000000"/>
                  </a:solidFill>
                </a:rPr>
                <a:t>N</a:t>
              </a:r>
              <a:r>
                <a:rPr lang="en-US" sz="700" b="0" i="1">
                  <a:solidFill>
                    <a:srgbClr val="000000"/>
                  </a:solidFill>
                </a:rPr>
                <a:t> </a:t>
              </a:r>
              <a:r>
                <a:rPr lang="en-US" sz="2000" b="0" baseline="40000">
                  <a:solidFill>
                    <a:srgbClr val="000000"/>
                  </a:solidFill>
                </a:rPr>
                <a:t>3</a:t>
              </a:r>
              <a:r>
                <a:rPr lang="en-US" sz="2000" b="0">
                  <a:solidFill>
                    <a:srgbClr val="000000"/>
                  </a:solidFill>
                </a:rPr>
                <a:t>)</a:t>
              </a:r>
            </a:p>
          </p:txBody>
        </p:sp>
      </p:grpSp>
      <p:sp>
        <p:nvSpPr>
          <p:cNvPr id="793711" name="Rectangle 111"/>
          <p:cNvSpPr>
            <a:spLocks noChangeArrowheads="1"/>
          </p:cNvSpPr>
          <p:nvPr/>
        </p:nvSpPr>
        <p:spPr bwMode="auto">
          <a:xfrm>
            <a:off x="3822700" y="43688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12" name="Text Box 112"/>
          <p:cNvSpPr txBox="1">
            <a:spLocks noChangeArrowheads="1"/>
          </p:cNvSpPr>
          <p:nvPr/>
        </p:nvSpPr>
        <p:spPr bwMode="auto">
          <a:xfrm>
            <a:off x="3822700" y="4406900"/>
            <a:ext cx="49530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Obvious algorithms for matrix multiplication</a:t>
            </a:r>
            <a:endParaRPr lang="en-US" sz="2000" b="0" i="1">
              <a:solidFill>
                <a:srgbClr val="000000"/>
              </a:solidFill>
            </a:endParaRPr>
          </a:p>
        </p:txBody>
      </p:sp>
      <p:grpSp>
        <p:nvGrpSpPr>
          <p:cNvPr id="6" name="Group 113"/>
          <p:cNvGrpSpPr>
            <a:grpSpLocks/>
          </p:cNvGrpSpPr>
          <p:nvPr/>
        </p:nvGrpSpPr>
        <p:grpSpPr bwMode="auto">
          <a:xfrm>
            <a:off x="927100" y="3911600"/>
            <a:ext cx="1447800" cy="457200"/>
            <a:chOff x="720" y="1560"/>
            <a:chExt cx="912" cy="288"/>
          </a:xfrm>
        </p:grpSpPr>
        <p:sp>
          <p:nvSpPr>
            <p:cNvPr id="793714" name="Rectangle 114"/>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15" name="Text Box 115"/>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quadratic</a:t>
              </a:r>
            </a:p>
          </p:txBody>
        </p:sp>
      </p:grpSp>
      <p:grpSp>
        <p:nvGrpSpPr>
          <p:cNvPr id="7" name="Group 116"/>
          <p:cNvGrpSpPr>
            <a:grpSpLocks/>
          </p:cNvGrpSpPr>
          <p:nvPr/>
        </p:nvGrpSpPr>
        <p:grpSpPr bwMode="auto">
          <a:xfrm>
            <a:off x="2374900" y="3911600"/>
            <a:ext cx="1447800" cy="457200"/>
            <a:chOff x="720" y="1560"/>
            <a:chExt cx="912" cy="288"/>
          </a:xfrm>
        </p:grpSpPr>
        <p:sp>
          <p:nvSpPr>
            <p:cNvPr id="793717" name="Rectangle 117"/>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18" name="Text Box 118"/>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O</a:t>
              </a:r>
              <a:r>
                <a:rPr lang="en-US" sz="2000" b="0">
                  <a:solidFill>
                    <a:srgbClr val="000000"/>
                  </a:solidFill>
                </a:rPr>
                <a:t>(</a:t>
              </a:r>
              <a:r>
                <a:rPr lang="en-US" sz="2000" b="0" i="1">
                  <a:solidFill>
                    <a:srgbClr val="000000"/>
                  </a:solidFill>
                </a:rPr>
                <a:t>N</a:t>
              </a:r>
              <a:r>
                <a:rPr lang="en-US" sz="700" b="0" i="1">
                  <a:solidFill>
                    <a:srgbClr val="000000"/>
                  </a:solidFill>
                </a:rPr>
                <a:t> </a:t>
              </a:r>
              <a:r>
                <a:rPr lang="en-US" sz="2000" b="0" baseline="40000">
                  <a:solidFill>
                    <a:srgbClr val="000000"/>
                  </a:solidFill>
                </a:rPr>
                <a:t>2</a:t>
              </a:r>
              <a:r>
                <a:rPr lang="en-US" sz="2000" b="0">
                  <a:solidFill>
                    <a:srgbClr val="000000"/>
                  </a:solidFill>
                </a:rPr>
                <a:t>)</a:t>
              </a:r>
              <a:endParaRPr lang="en-US" sz="2000" b="0" i="1">
                <a:solidFill>
                  <a:srgbClr val="000000"/>
                </a:solidFill>
              </a:endParaRPr>
            </a:p>
          </p:txBody>
        </p:sp>
      </p:grpSp>
      <p:sp>
        <p:nvSpPr>
          <p:cNvPr id="793720" name="Rectangle 120"/>
          <p:cNvSpPr>
            <a:spLocks noChangeArrowheads="1"/>
          </p:cNvSpPr>
          <p:nvPr/>
        </p:nvSpPr>
        <p:spPr bwMode="auto">
          <a:xfrm>
            <a:off x="3822700" y="39116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21" name="Text Box 121"/>
          <p:cNvSpPr txBox="1">
            <a:spLocks noChangeArrowheads="1"/>
          </p:cNvSpPr>
          <p:nvPr/>
        </p:nvSpPr>
        <p:spPr bwMode="auto">
          <a:xfrm>
            <a:off x="3822700" y="39497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Selection sort</a:t>
            </a:r>
            <a:endParaRPr lang="en-US" sz="2000" b="0" i="1">
              <a:solidFill>
                <a:srgbClr val="000000"/>
              </a:solidFill>
            </a:endParaRPr>
          </a:p>
        </p:txBody>
      </p:sp>
      <p:grpSp>
        <p:nvGrpSpPr>
          <p:cNvPr id="8" name="Group 122"/>
          <p:cNvGrpSpPr>
            <a:grpSpLocks/>
          </p:cNvGrpSpPr>
          <p:nvPr/>
        </p:nvGrpSpPr>
        <p:grpSpPr bwMode="auto">
          <a:xfrm>
            <a:off x="927100" y="3454400"/>
            <a:ext cx="1447800" cy="457200"/>
            <a:chOff x="720" y="1560"/>
            <a:chExt cx="912" cy="288"/>
          </a:xfrm>
        </p:grpSpPr>
        <p:sp>
          <p:nvSpPr>
            <p:cNvPr id="793723" name="Rectangle 123"/>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24" name="Text Box 124"/>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N</a:t>
              </a:r>
              <a:r>
                <a:rPr lang="en-US" sz="2000" b="0">
                  <a:solidFill>
                    <a:srgbClr val="000000"/>
                  </a:solidFill>
                </a:rPr>
                <a:t> log </a:t>
              </a:r>
              <a:r>
                <a:rPr lang="en-US" sz="2000" b="0" i="1">
                  <a:solidFill>
                    <a:srgbClr val="000000"/>
                  </a:solidFill>
                </a:rPr>
                <a:t>N</a:t>
              </a:r>
              <a:endParaRPr lang="en-US" sz="2000" b="0">
                <a:solidFill>
                  <a:srgbClr val="000000"/>
                </a:solidFill>
              </a:endParaRPr>
            </a:p>
          </p:txBody>
        </p:sp>
      </p:grpSp>
      <p:grpSp>
        <p:nvGrpSpPr>
          <p:cNvPr id="9" name="Group 125"/>
          <p:cNvGrpSpPr>
            <a:grpSpLocks/>
          </p:cNvGrpSpPr>
          <p:nvPr/>
        </p:nvGrpSpPr>
        <p:grpSpPr bwMode="auto">
          <a:xfrm>
            <a:off x="2374900" y="3454400"/>
            <a:ext cx="1447800" cy="457200"/>
            <a:chOff x="720" y="1560"/>
            <a:chExt cx="912" cy="288"/>
          </a:xfrm>
        </p:grpSpPr>
        <p:sp>
          <p:nvSpPr>
            <p:cNvPr id="793726" name="Rectangle 126"/>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27" name="Text Box 127"/>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O</a:t>
              </a:r>
              <a:r>
                <a:rPr lang="en-US" sz="2000" b="0">
                  <a:solidFill>
                    <a:srgbClr val="000000"/>
                  </a:solidFill>
                </a:rPr>
                <a:t>(</a:t>
              </a:r>
              <a:r>
                <a:rPr lang="en-US" sz="2000" b="0" i="1">
                  <a:solidFill>
                    <a:srgbClr val="000000"/>
                  </a:solidFill>
                </a:rPr>
                <a:t>N</a:t>
              </a:r>
              <a:r>
                <a:rPr lang="en-US" sz="2000" b="0">
                  <a:solidFill>
                    <a:srgbClr val="000000"/>
                  </a:solidFill>
                </a:rPr>
                <a:t> log </a:t>
              </a:r>
              <a:r>
                <a:rPr lang="en-US" sz="2000" b="0" i="1">
                  <a:solidFill>
                    <a:srgbClr val="000000"/>
                  </a:solidFill>
                </a:rPr>
                <a:t>N</a:t>
              </a:r>
              <a:r>
                <a:rPr lang="en-US" sz="2000" b="0">
                  <a:solidFill>
                    <a:srgbClr val="000000"/>
                  </a:solidFill>
                </a:rPr>
                <a:t>)</a:t>
              </a:r>
            </a:p>
          </p:txBody>
        </p:sp>
      </p:grpSp>
      <p:sp>
        <p:nvSpPr>
          <p:cNvPr id="793729" name="Rectangle 129"/>
          <p:cNvSpPr>
            <a:spLocks noChangeArrowheads="1"/>
          </p:cNvSpPr>
          <p:nvPr/>
        </p:nvSpPr>
        <p:spPr bwMode="auto">
          <a:xfrm>
            <a:off x="3822700" y="34544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30" name="Text Box 130"/>
          <p:cNvSpPr txBox="1">
            <a:spLocks noChangeArrowheads="1"/>
          </p:cNvSpPr>
          <p:nvPr/>
        </p:nvSpPr>
        <p:spPr bwMode="auto">
          <a:xfrm>
            <a:off x="3822700" y="34925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Merge sort</a:t>
            </a:r>
            <a:endParaRPr lang="en-US" sz="2000" b="0" i="1">
              <a:solidFill>
                <a:srgbClr val="000000"/>
              </a:solidFill>
            </a:endParaRPr>
          </a:p>
        </p:txBody>
      </p:sp>
      <p:grpSp>
        <p:nvGrpSpPr>
          <p:cNvPr id="10" name="Group 131"/>
          <p:cNvGrpSpPr>
            <a:grpSpLocks/>
          </p:cNvGrpSpPr>
          <p:nvPr/>
        </p:nvGrpSpPr>
        <p:grpSpPr bwMode="auto">
          <a:xfrm>
            <a:off x="927100" y="2997200"/>
            <a:ext cx="1447800" cy="457200"/>
            <a:chOff x="720" y="1560"/>
            <a:chExt cx="912" cy="288"/>
          </a:xfrm>
        </p:grpSpPr>
        <p:sp>
          <p:nvSpPr>
            <p:cNvPr id="793732" name="Rectangle 132"/>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33" name="Text Box 133"/>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linear</a:t>
              </a:r>
            </a:p>
          </p:txBody>
        </p:sp>
      </p:grpSp>
      <p:grpSp>
        <p:nvGrpSpPr>
          <p:cNvPr id="11" name="Group 134"/>
          <p:cNvGrpSpPr>
            <a:grpSpLocks/>
          </p:cNvGrpSpPr>
          <p:nvPr/>
        </p:nvGrpSpPr>
        <p:grpSpPr bwMode="auto">
          <a:xfrm>
            <a:off x="2374900" y="2997200"/>
            <a:ext cx="1447800" cy="457200"/>
            <a:chOff x="720" y="1560"/>
            <a:chExt cx="912" cy="288"/>
          </a:xfrm>
        </p:grpSpPr>
        <p:sp>
          <p:nvSpPr>
            <p:cNvPr id="793735" name="Rectangle 135"/>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36" name="Text Box 136"/>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O</a:t>
              </a:r>
              <a:r>
                <a:rPr lang="en-US" sz="2000" b="0">
                  <a:solidFill>
                    <a:srgbClr val="000000"/>
                  </a:solidFill>
                </a:rPr>
                <a:t>(</a:t>
              </a:r>
              <a:r>
                <a:rPr lang="en-US" sz="2000" b="0" i="1">
                  <a:solidFill>
                    <a:srgbClr val="000000"/>
                  </a:solidFill>
                </a:rPr>
                <a:t>N</a:t>
              </a:r>
              <a:r>
                <a:rPr lang="en-US" sz="2000" b="0">
                  <a:solidFill>
                    <a:srgbClr val="000000"/>
                  </a:solidFill>
                </a:rPr>
                <a:t>)</a:t>
              </a:r>
              <a:endParaRPr lang="en-US" sz="2000" b="0" i="1">
                <a:solidFill>
                  <a:srgbClr val="000000"/>
                </a:solidFill>
              </a:endParaRPr>
            </a:p>
          </p:txBody>
        </p:sp>
      </p:grpSp>
      <p:sp>
        <p:nvSpPr>
          <p:cNvPr id="793738" name="Rectangle 138"/>
          <p:cNvSpPr>
            <a:spLocks noChangeArrowheads="1"/>
          </p:cNvSpPr>
          <p:nvPr/>
        </p:nvSpPr>
        <p:spPr bwMode="auto">
          <a:xfrm>
            <a:off x="3822700" y="29972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39" name="Text Box 139"/>
          <p:cNvSpPr txBox="1">
            <a:spLocks noChangeArrowheads="1"/>
          </p:cNvSpPr>
          <p:nvPr/>
        </p:nvSpPr>
        <p:spPr bwMode="auto">
          <a:xfrm>
            <a:off x="3822700" y="30353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Summing a vector; linear search</a:t>
            </a:r>
            <a:endParaRPr lang="en-US" sz="2000" b="0" i="1">
              <a:solidFill>
                <a:srgbClr val="000000"/>
              </a:solidFill>
            </a:endParaRPr>
          </a:p>
        </p:txBody>
      </p:sp>
      <p:grpSp>
        <p:nvGrpSpPr>
          <p:cNvPr id="12" name="Group 140"/>
          <p:cNvGrpSpPr>
            <a:grpSpLocks/>
          </p:cNvGrpSpPr>
          <p:nvPr/>
        </p:nvGrpSpPr>
        <p:grpSpPr bwMode="auto">
          <a:xfrm>
            <a:off x="927100" y="2540000"/>
            <a:ext cx="1447800" cy="457200"/>
            <a:chOff x="720" y="1560"/>
            <a:chExt cx="912" cy="288"/>
          </a:xfrm>
        </p:grpSpPr>
        <p:sp>
          <p:nvSpPr>
            <p:cNvPr id="793741" name="Rectangle 141"/>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42" name="Text Box 142"/>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logarithmic</a:t>
              </a:r>
            </a:p>
          </p:txBody>
        </p:sp>
      </p:grpSp>
      <p:grpSp>
        <p:nvGrpSpPr>
          <p:cNvPr id="13" name="Group 143"/>
          <p:cNvGrpSpPr>
            <a:grpSpLocks/>
          </p:cNvGrpSpPr>
          <p:nvPr/>
        </p:nvGrpSpPr>
        <p:grpSpPr bwMode="auto">
          <a:xfrm>
            <a:off x="2374900" y="2540000"/>
            <a:ext cx="1447800" cy="457200"/>
            <a:chOff x="720" y="1560"/>
            <a:chExt cx="912" cy="288"/>
          </a:xfrm>
        </p:grpSpPr>
        <p:sp>
          <p:nvSpPr>
            <p:cNvPr id="793744" name="Rectangle 144"/>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45" name="Text Box 145"/>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O</a:t>
              </a:r>
              <a:r>
                <a:rPr lang="en-US" sz="2000" b="0">
                  <a:solidFill>
                    <a:srgbClr val="000000"/>
                  </a:solidFill>
                </a:rPr>
                <a:t>(log </a:t>
              </a:r>
              <a:r>
                <a:rPr lang="en-US" sz="2000" b="0" i="1">
                  <a:solidFill>
                    <a:srgbClr val="000000"/>
                  </a:solidFill>
                </a:rPr>
                <a:t>N</a:t>
              </a:r>
              <a:r>
                <a:rPr lang="en-US" sz="2000" b="0">
                  <a:solidFill>
                    <a:srgbClr val="000000"/>
                  </a:solidFill>
                </a:rPr>
                <a:t>)</a:t>
              </a:r>
              <a:endParaRPr lang="en-US" sz="2000" b="0" i="1">
                <a:solidFill>
                  <a:srgbClr val="000000"/>
                </a:solidFill>
              </a:endParaRPr>
            </a:p>
          </p:txBody>
        </p:sp>
      </p:grpSp>
      <p:sp>
        <p:nvSpPr>
          <p:cNvPr id="793747" name="Rectangle 147"/>
          <p:cNvSpPr>
            <a:spLocks noChangeArrowheads="1"/>
          </p:cNvSpPr>
          <p:nvPr/>
        </p:nvSpPr>
        <p:spPr bwMode="auto">
          <a:xfrm>
            <a:off x="3822700" y="25400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48" name="Text Box 148"/>
          <p:cNvSpPr txBox="1">
            <a:spLocks noChangeArrowheads="1"/>
          </p:cNvSpPr>
          <p:nvPr/>
        </p:nvSpPr>
        <p:spPr bwMode="auto">
          <a:xfrm>
            <a:off x="3822700" y="25781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Binary search in a sorted vector</a:t>
            </a:r>
            <a:endParaRPr lang="en-US" sz="2000" b="0" i="1">
              <a:solidFill>
                <a:srgbClr val="000000"/>
              </a:solidFill>
            </a:endParaRPr>
          </a:p>
        </p:txBody>
      </p:sp>
      <p:grpSp>
        <p:nvGrpSpPr>
          <p:cNvPr id="14" name="Group 149"/>
          <p:cNvGrpSpPr>
            <a:grpSpLocks/>
          </p:cNvGrpSpPr>
          <p:nvPr/>
        </p:nvGrpSpPr>
        <p:grpSpPr bwMode="auto">
          <a:xfrm>
            <a:off x="927100" y="2082800"/>
            <a:ext cx="1447800" cy="457200"/>
            <a:chOff x="720" y="1560"/>
            <a:chExt cx="912" cy="288"/>
          </a:xfrm>
        </p:grpSpPr>
        <p:sp>
          <p:nvSpPr>
            <p:cNvPr id="793750" name="Rectangle 150"/>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51" name="Text Box 151"/>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constant</a:t>
              </a:r>
            </a:p>
          </p:txBody>
        </p:sp>
      </p:grpSp>
      <p:grpSp>
        <p:nvGrpSpPr>
          <p:cNvPr id="15" name="Group 152"/>
          <p:cNvGrpSpPr>
            <a:grpSpLocks/>
          </p:cNvGrpSpPr>
          <p:nvPr/>
        </p:nvGrpSpPr>
        <p:grpSpPr bwMode="auto">
          <a:xfrm>
            <a:off x="2374900" y="2082800"/>
            <a:ext cx="1447800" cy="457200"/>
            <a:chOff x="720" y="1560"/>
            <a:chExt cx="912" cy="288"/>
          </a:xfrm>
        </p:grpSpPr>
        <p:sp>
          <p:nvSpPr>
            <p:cNvPr id="793753" name="Rectangle 153"/>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54" name="Text Box 154"/>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O</a:t>
              </a:r>
              <a:r>
                <a:rPr lang="en-US" sz="2000" b="0">
                  <a:solidFill>
                    <a:srgbClr val="000000"/>
                  </a:solidFill>
                </a:rPr>
                <a:t>(1)</a:t>
              </a:r>
              <a:endParaRPr lang="en-US" sz="2000" b="0" i="1">
                <a:solidFill>
                  <a:srgbClr val="000000"/>
                </a:solidFill>
              </a:endParaRPr>
            </a:p>
          </p:txBody>
        </p:sp>
      </p:grpSp>
      <p:sp>
        <p:nvSpPr>
          <p:cNvPr id="793756" name="Rectangle 156"/>
          <p:cNvSpPr>
            <a:spLocks noChangeArrowheads="1"/>
          </p:cNvSpPr>
          <p:nvPr/>
        </p:nvSpPr>
        <p:spPr bwMode="auto">
          <a:xfrm>
            <a:off x="3822700" y="20828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57" name="Text Box 157"/>
          <p:cNvSpPr txBox="1">
            <a:spLocks noChangeArrowheads="1"/>
          </p:cNvSpPr>
          <p:nvPr/>
        </p:nvSpPr>
        <p:spPr bwMode="auto">
          <a:xfrm>
            <a:off x="3822700" y="21209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Finding first element in a vector</a:t>
            </a:r>
            <a:endParaRPr lang="en-US" sz="2000" b="0" i="1">
              <a:solidFill>
                <a:srgbClr val="000000"/>
              </a:solidFill>
            </a:endParaRPr>
          </a:p>
        </p:txBody>
      </p:sp>
      <p:sp>
        <p:nvSpPr>
          <p:cNvPr id="793758" name="Rectangle 158"/>
          <p:cNvSpPr>
            <a:spLocks noChangeArrowheads="1"/>
          </p:cNvSpPr>
          <p:nvPr/>
        </p:nvSpPr>
        <p:spPr bwMode="auto">
          <a:xfrm>
            <a:off x="482600" y="1219200"/>
            <a:ext cx="8183563" cy="762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complexity of a particular algorithm tends to fall into one of a small number of standard complexity classes:</a:t>
            </a:r>
          </a:p>
        </p:txBody>
      </p:sp>
      <p:sp>
        <p:nvSpPr>
          <p:cNvPr id="793759" name="Rectangle 159"/>
          <p:cNvSpPr>
            <a:spLocks noChangeArrowheads="1"/>
          </p:cNvSpPr>
          <p:nvPr/>
        </p:nvSpPr>
        <p:spPr bwMode="auto">
          <a:xfrm>
            <a:off x="490538" y="5486400"/>
            <a:ext cx="8183562" cy="1066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general, theoretical computer scientists regard any problem whose complexity cannot be expressed as a polynomial as </a:t>
            </a:r>
            <a:r>
              <a:rPr lang="en-US" sz="2400" i="1">
                <a:solidFill>
                  <a:srgbClr val="000000"/>
                </a:solidFill>
              </a:rPr>
              <a:t>intractable</a:t>
            </a:r>
            <a:r>
              <a:rPr lang="en-US" sz="2400" b="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37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759" grpId="0" build="p" autoUpdateAnimBg="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Graphs of the Complexity Classes</a:t>
            </a:r>
          </a:p>
        </p:txBody>
      </p:sp>
      <p:pic>
        <p:nvPicPr>
          <p:cNvPr id="779270" name="Picture 6" descr="Constant"/>
          <p:cNvPicPr>
            <a:picLocks noChangeAspect="1" noChangeArrowheads="1"/>
          </p:cNvPicPr>
          <p:nvPr/>
        </p:nvPicPr>
        <p:blipFill>
          <a:blip r:embed="rId3"/>
          <a:srcRect/>
          <a:stretch>
            <a:fillRect/>
          </a:stretch>
        </p:blipFill>
        <p:spPr bwMode="auto">
          <a:xfrm>
            <a:off x="482600" y="1219200"/>
            <a:ext cx="8509000" cy="5048250"/>
          </a:xfrm>
          <a:prstGeom prst="rect">
            <a:avLst/>
          </a:prstGeom>
          <a:noFill/>
        </p:spPr>
      </p:pic>
      <p:pic>
        <p:nvPicPr>
          <p:cNvPr id="779271" name="Picture 7" descr="Logarithmic"/>
          <p:cNvPicPr>
            <a:picLocks noChangeAspect="1" noChangeArrowheads="1"/>
          </p:cNvPicPr>
          <p:nvPr/>
        </p:nvPicPr>
        <p:blipFill>
          <a:blip r:embed="rId4"/>
          <a:srcRect/>
          <a:stretch>
            <a:fillRect/>
          </a:stretch>
        </p:blipFill>
        <p:spPr bwMode="auto">
          <a:xfrm>
            <a:off x="482600" y="1219200"/>
            <a:ext cx="8509000" cy="5048250"/>
          </a:xfrm>
          <a:prstGeom prst="rect">
            <a:avLst/>
          </a:prstGeom>
          <a:noFill/>
        </p:spPr>
      </p:pic>
      <p:pic>
        <p:nvPicPr>
          <p:cNvPr id="779272" name="Picture 8" descr="Linear"/>
          <p:cNvPicPr>
            <a:picLocks noChangeAspect="1" noChangeArrowheads="1"/>
          </p:cNvPicPr>
          <p:nvPr/>
        </p:nvPicPr>
        <p:blipFill>
          <a:blip r:embed="rId5"/>
          <a:srcRect/>
          <a:stretch>
            <a:fillRect/>
          </a:stretch>
        </p:blipFill>
        <p:spPr bwMode="auto">
          <a:xfrm>
            <a:off x="482600" y="1219200"/>
            <a:ext cx="8509000" cy="5048250"/>
          </a:xfrm>
          <a:prstGeom prst="rect">
            <a:avLst/>
          </a:prstGeom>
          <a:noFill/>
        </p:spPr>
      </p:pic>
      <p:pic>
        <p:nvPicPr>
          <p:cNvPr id="779273" name="Picture 9" descr="NlogN"/>
          <p:cNvPicPr>
            <a:picLocks noChangeAspect="1" noChangeArrowheads="1"/>
          </p:cNvPicPr>
          <p:nvPr/>
        </p:nvPicPr>
        <p:blipFill>
          <a:blip r:embed="rId6"/>
          <a:srcRect/>
          <a:stretch>
            <a:fillRect/>
          </a:stretch>
        </p:blipFill>
        <p:spPr bwMode="auto">
          <a:xfrm>
            <a:off x="482600" y="1219200"/>
            <a:ext cx="8509000" cy="5048250"/>
          </a:xfrm>
          <a:prstGeom prst="rect">
            <a:avLst/>
          </a:prstGeom>
          <a:noFill/>
        </p:spPr>
      </p:pic>
      <p:pic>
        <p:nvPicPr>
          <p:cNvPr id="779274" name="Picture 10" descr="Quadratic"/>
          <p:cNvPicPr>
            <a:picLocks noChangeAspect="1" noChangeArrowheads="1"/>
          </p:cNvPicPr>
          <p:nvPr/>
        </p:nvPicPr>
        <p:blipFill>
          <a:blip r:embed="rId7"/>
          <a:srcRect/>
          <a:stretch>
            <a:fillRect/>
          </a:stretch>
        </p:blipFill>
        <p:spPr bwMode="auto">
          <a:xfrm>
            <a:off x="482600" y="1219200"/>
            <a:ext cx="8509000" cy="5048250"/>
          </a:xfrm>
          <a:prstGeom prst="rect">
            <a:avLst/>
          </a:prstGeom>
          <a:noFill/>
        </p:spPr>
      </p:pic>
      <p:pic>
        <p:nvPicPr>
          <p:cNvPr id="779275" name="Picture 11" descr="Exponential"/>
          <p:cNvPicPr>
            <a:picLocks noChangeAspect="1" noChangeArrowheads="1"/>
          </p:cNvPicPr>
          <p:nvPr/>
        </p:nvPicPr>
        <p:blipFill>
          <a:blip r:embed="rId8"/>
          <a:srcRect/>
          <a:stretch>
            <a:fillRect/>
          </a:stretch>
        </p:blipFill>
        <p:spPr bwMode="auto">
          <a:xfrm>
            <a:off x="482600" y="1219200"/>
            <a:ext cx="8509000" cy="5048250"/>
          </a:xfrm>
          <a:prstGeom prst="rect">
            <a:avLst/>
          </a:prstGeom>
          <a:noFill/>
        </p:spPr>
      </p:pic>
      <p:pic>
        <p:nvPicPr>
          <p:cNvPr id="779276" name="Picture 12" descr="Zoom1"/>
          <p:cNvPicPr>
            <a:picLocks noChangeAspect="1" noChangeArrowheads="1"/>
          </p:cNvPicPr>
          <p:nvPr/>
        </p:nvPicPr>
        <p:blipFill>
          <a:blip r:embed="rId9"/>
          <a:srcRect/>
          <a:stretch>
            <a:fillRect/>
          </a:stretch>
        </p:blipFill>
        <p:spPr bwMode="auto">
          <a:xfrm>
            <a:off x="482600" y="1219200"/>
            <a:ext cx="8509000" cy="5048250"/>
          </a:xfrm>
          <a:prstGeom prst="rect">
            <a:avLst/>
          </a:prstGeom>
          <a:noFill/>
        </p:spPr>
      </p:pic>
      <p:pic>
        <p:nvPicPr>
          <p:cNvPr id="779277" name="Picture 13" descr="Zoom2"/>
          <p:cNvPicPr>
            <a:picLocks noChangeAspect="1" noChangeArrowheads="1"/>
          </p:cNvPicPr>
          <p:nvPr/>
        </p:nvPicPr>
        <p:blipFill>
          <a:blip r:embed="rId10"/>
          <a:srcRect/>
          <a:stretch>
            <a:fillRect/>
          </a:stretch>
        </p:blipFill>
        <p:spPr bwMode="auto">
          <a:xfrm>
            <a:off x="482600" y="1219200"/>
            <a:ext cx="8509000" cy="5048250"/>
          </a:xfrm>
          <a:prstGeom prst="rect">
            <a:avLst/>
          </a:prstGeom>
          <a:noFill/>
        </p:spPr>
      </p:pic>
      <p:sp>
        <p:nvSpPr>
          <p:cNvPr id="779278" name="Text Box 14"/>
          <p:cNvSpPr txBox="1">
            <a:spLocks noChangeArrowheads="1"/>
          </p:cNvSpPr>
          <p:nvPr/>
        </p:nvSpPr>
        <p:spPr bwMode="auto">
          <a:xfrm rot="-5400000">
            <a:off x="-2205037" y="3543300"/>
            <a:ext cx="5035550" cy="336550"/>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latin typeface="Helvetica Neue" charset="0"/>
              </a:rPr>
              <a:t>running time</a:t>
            </a:r>
          </a:p>
        </p:txBody>
      </p:sp>
      <p:sp>
        <p:nvSpPr>
          <p:cNvPr id="779279" name="Text Box 15"/>
          <p:cNvSpPr txBox="1">
            <a:spLocks noChangeArrowheads="1"/>
          </p:cNvSpPr>
          <p:nvPr/>
        </p:nvSpPr>
        <p:spPr bwMode="auto">
          <a:xfrm>
            <a:off x="508000" y="6248400"/>
            <a:ext cx="7118350" cy="336550"/>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latin typeface="Helvetica Neue" charset="0"/>
              </a:rPr>
              <a:t>problem size</a:t>
            </a:r>
          </a:p>
        </p:txBody>
      </p:sp>
      <p:sp>
        <p:nvSpPr>
          <p:cNvPr id="779280" name="Line 16"/>
          <p:cNvSpPr>
            <a:spLocks noChangeShapeType="1"/>
          </p:cNvSpPr>
          <p:nvPr/>
        </p:nvSpPr>
        <p:spPr bwMode="auto">
          <a:xfrm>
            <a:off x="4737100" y="6426200"/>
            <a:ext cx="596900"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solidFill>
                <a:srgbClr val="000000"/>
              </a:solidFill>
            </a:endParaRPr>
          </a:p>
        </p:txBody>
      </p:sp>
      <p:sp>
        <p:nvSpPr>
          <p:cNvPr id="779281" name="Line 17"/>
          <p:cNvSpPr>
            <a:spLocks noChangeShapeType="1"/>
          </p:cNvSpPr>
          <p:nvPr/>
        </p:nvSpPr>
        <p:spPr bwMode="auto">
          <a:xfrm rot="-5400000">
            <a:off x="31750" y="2800350"/>
            <a:ext cx="596900"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79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792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79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792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792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7792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779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4000" dirty="0" err="1" smtClean="0">
                <a:solidFill>
                  <a:srgbClr val="FF0000"/>
                </a:solidFill>
              </a:rPr>
              <a:t>Quicksort</a:t>
            </a:r>
            <a:r>
              <a:rPr lang="en-US" sz="4000" dirty="0" smtClean="0">
                <a:solidFill>
                  <a:srgbClr val="FF0000"/>
                </a:solidFill>
              </a:rPr>
              <a:t> </a:t>
            </a:r>
            <a:r>
              <a:rPr lang="en-US" sz="4000" dirty="0">
                <a:solidFill>
                  <a:srgbClr val="FF0000"/>
                </a:solidFill>
              </a:rPr>
              <a:t>Algorithm</a:t>
            </a:r>
            <a:endParaRPr lang="en-US" sz="4000" dirty="0">
              <a:solidFill>
                <a:schemeClr val="tx1"/>
              </a:solidFill>
            </a:endParaRPr>
          </a:p>
        </p:txBody>
      </p:sp>
      <p:sp>
        <p:nvSpPr>
          <p:cNvPr id="750595" name="Rectangle 3"/>
          <p:cNvSpPr>
            <a:spLocks noChangeArrowheads="1"/>
          </p:cNvSpPr>
          <p:nvPr/>
        </p:nvSpPr>
        <p:spPr bwMode="auto">
          <a:xfrm>
            <a:off x="482600" y="1155700"/>
            <a:ext cx="8128000"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Most sorting libraries use some variation of the </a:t>
            </a:r>
            <a:r>
              <a:rPr lang="en-US" sz="2400" i="1" dirty="0" err="1" smtClean="0">
                <a:solidFill>
                  <a:srgbClr val="000000"/>
                </a:solidFill>
              </a:rPr>
              <a:t>Quicksort</a:t>
            </a:r>
            <a:r>
              <a:rPr lang="en-US" sz="2400" i="1" dirty="0" smtClean="0">
                <a:solidFill>
                  <a:srgbClr val="000000"/>
                </a:solidFill>
              </a:rPr>
              <a:t> algorithm</a:t>
            </a:r>
            <a:r>
              <a:rPr lang="en-US" sz="2400" b="0" dirty="0" smtClean="0">
                <a:solidFill>
                  <a:srgbClr val="000000"/>
                </a:solidFill>
              </a:rPr>
              <a:t>, which was developed by Tony Hoare in the 1950s.</a:t>
            </a:r>
            <a:endParaRPr lang="en-US" sz="2400" b="0" dirty="0">
              <a:solidFill>
                <a:srgbClr val="000000"/>
              </a:solidFill>
            </a:endParaRPr>
          </a:p>
        </p:txBody>
      </p:sp>
      <p:sp>
        <p:nvSpPr>
          <p:cNvPr id="750599" name="Rectangle 7"/>
          <p:cNvSpPr>
            <a:spLocks noChangeArrowheads="1"/>
          </p:cNvSpPr>
          <p:nvPr/>
        </p:nvSpPr>
        <p:spPr bwMode="auto">
          <a:xfrm>
            <a:off x="482600" y="1981200"/>
            <a:ext cx="8128000" cy="685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a:t>
            </a:r>
            <a:r>
              <a:rPr lang="en-US" sz="2400" b="0" dirty="0" err="1" smtClean="0">
                <a:solidFill>
                  <a:srgbClr val="000000"/>
                </a:solidFill>
              </a:rPr>
              <a:t>Quicksort</a:t>
            </a:r>
            <a:r>
              <a:rPr lang="en-US" sz="2400" b="0" dirty="0" smtClean="0">
                <a:solidFill>
                  <a:srgbClr val="000000"/>
                </a:solidFill>
              </a:rPr>
              <a:t> algorithm consists of two phases:</a:t>
            </a:r>
            <a:endParaRPr lang="en-US" sz="2400" b="0" dirty="0">
              <a:solidFill>
                <a:srgbClr val="000000"/>
              </a:solidFill>
            </a:endParaRPr>
          </a:p>
        </p:txBody>
      </p:sp>
      <p:grpSp>
        <p:nvGrpSpPr>
          <p:cNvPr id="6" name="Group 5"/>
          <p:cNvGrpSpPr/>
          <p:nvPr/>
        </p:nvGrpSpPr>
        <p:grpSpPr>
          <a:xfrm>
            <a:off x="838200" y="2514600"/>
            <a:ext cx="7467600" cy="2092881"/>
            <a:chOff x="990600" y="3505200"/>
            <a:chExt cx="7467600" cy="2092881"/>
          </a:xfrm>
        </p:grpSpPr>
        <p:sp>
          <p:nvSpPr>
            <p:cNvPr id="7" name="TextBox 6"/>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smtClean="0"/>
                <a:t>1.</a:t>
              </a:r>
              <a:endParaRPr lang="en-US" sz="2400" b="0" dirty="0"/>
            </a:p>
          </p:txBody>
        </p:sp>
        <p:sp>
          <p:nvSpPr>
            <p:cNvPr id="8" name="TextBox 7"/>
            <p:cNvSpPr txBox="1"/>
            <p:nvPr/>
          </p:nvSpPr>
          <p:spPr>
            <a:xfrm>
              <a:off x="1371600" y="3505200"/>
              <a:ext cx="7086600" cy="2092881"/>
            </a:xfrm>
            <a:prstGeom prst="rect">
              <a:avLst/>
            </a:prstGeom>
            <a:noFill/>
          </p:spPr>
          <p:txBody>
            <a:bodyPr wrap="square" rtlCol="0">
              <a:spAutoFit/>
            </a:bodyPr>
            <a:lstStyle/>
            <a:p>
              <a:pPr algn="just">
                <a:lnSpc>
                  <a:spcPct val="90000"/>
                </a:lnSpc>
              </a:pPr>
              <a:r>
                <a:rPr lang="en-US" sz="2400" i="1" dirty="0" smtClean="0"/>
                <a:t>Partition</a:t>
              </a:r>
              <a:r>
                <a:rPr lang="en-US" sz="2400" b="0" dirty="0" smtClean="0"/>
                <a:t>.  In the partition phase, the elements of the array are reordered so that the array begins with a set of “small” elements and ends with a set of “big” elements, where the distinction between “small” and “big” is made relative to an element called the </a:t>
              </a:r>
              <a:r>
                <a:rPr lang="en-US" sz="2400" i="1" dirty="0" smtClean="0"/>
                <a:t>pivot</a:t>
              </a:r>
              <a:r>
                <a:rPr lang="en-US" sz="2400" b="0" i="1" dirty="0" smtClean="0"/>
                <a:t>,</a:t>
              </a:r>
              <a:r>
                <a:rPr lang="en-US" sz="2400" b="0" dirty="0" smtClean="0"/>
                <a:t> which appears at the boundary between the two regions.</a:t>
              </a:r>
              <a:endParaRPr lang="en-US" sz="2400" b="0" dirty="0"/>
            </a:p>
          </p:txBody>
        </p:sp>
      </p:grpSp>
      <p:grpSp>
        <p:nvGrpSpPr>
          <p:cNvPr id="9" name="Group 8"/>
          <p:cNvGrpSpPr/>
          <p:nvPr/>
        </p:nvGrpSpPr>
        <p:grpSpPr>
          <a:xfrm>
            <a:off x="838200" y="4612719"/>
            <a:ext cx="7467600" cy="1095685"/>
            <a:chOff x="990600" y="3505200"/>
            <a:chExt cx="7467600" cy="1095685"/>
          </a:xfrm>
        </p:grpSpPr>
        <p:sp>
          <p:nvSpPr>
            <p:cNvPr id="10" name="TextBox 9"/>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smtClean="0"/>
                <a:t>2.</a:t>
              </a:r>
              <a:endParaRPr lang="en-US" sz="2400" b="0" dirty="0"/>
            </a:p>
          </p:txBody>
        </p:sp>
        <p:sp>
          <p:nvSpPr>
            <p:cNvPr id="11" name="TextBox 10"/>
            <p:cNvSpPr txBox="1"/>
            <p:nvPr/>
          </p:nvSpPr>
          <p:spPr>
            <a:xfrm>
              <a:off x="1371600" y="3505200"/>
              <a:ext cx="7086600" cy="1095685"/>
            </a:xfrm>
            <a:prstGeom prst="rect">
              <a:avLst/>
            </a:prstGeom>
            <a:noFill/>
          </p:spPr>
          <p:txBody>
            <a:bodyPr wrap="square" rtlCol="0">
              <a:spAutoFit/>
            </a:bodyPr>
            <a:lstStyle/>
            <a:p>
              <a:pPr algn="just">
                <a:lnSpc>
                  <a:spcPct val="90000"/>
                </a:lnSpc>
              </a:pPr>
              <a:r>
                <a:rPr lang="en-US" sz="2400" i="1" dirty="0" smtClean="0"/>
                <a:t>Sort</a:t>
              </a:r>
              <a:r>
                <a:rPr lang="en-US" sz="2400" b="0" dirty="0" smtClean="0"/>
                <a:t>.  In the sort phase, the </a:t>
              </a:r>
              <a:r>
                <a:rPr lang="en-US" sz="2400" b="0" dirty="0" err="1" smtClean="0"/>
                <a:t>Quicksort</a:t>
              </a:r>
              <a:r>
                <a:rPr lang="en-US" sz="2400" b="0" dirty="0" smtClean="0"/>
                <a:t> algorithm is applied recursively to the “small” and “big” </a:t>
              </a:r>
              <a:r>
                <a:rPr lang="en-US" sz="2400" b="0" dirty="0" err="1" smtClean="0"/>
                <a:t>subarrays</a:t>
              </a:r>
              <a:r>
                <a:rPr lang="en-US" sz="2400" b="0" dirty="0" smtClean="0"/>
                <a:t>, which leaves the entire array sorted.</a:t>
              </a:r>
              <a:endParaRPr lang="en-US" sz="2400" b="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059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9" grpId="0" build="p" autoUpdateAnimBg="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Partitioning the Array</a:t>
            </a:r>
            <a:endParaRPr lang="en-US" sz="4000" dirty="0">
              <a:solidFill>
                <a:srgbClr val="FF0000"/>
              </a:solidFill>
            </a:endParaRPr>
          </a:p>
        </p:txBody>
      </p:sp>
      <p:pic>
        <p:nvPicPr>
          <p:cNvPr id="773555" name="Picture 435" descr="LeftHandUp"/>
          <p:cNvPicPr>
            <a:picLocks noChangeAspect="1" noChangeArrowheads="1"/>
          </p:cNvPicPr>
          <p:nvPr/>
        </p:nvPicPr>
        <p:blipFill>
          <a:blip r:embed="rId3"/>
          <a:srcRect/>
          <a:stretch>
            <a:fillRect/>
          </a:stretch>
        </p:blipFill>
        <p:spPr bwMode="auto">
          <a:xfrm>
            <a:off x="2057400" y="2057400"/>
            <a:ext cx="365125" cy="492125"/>
          </a:xfrm>
          <a:prstGeom prst="rect">
            <a:avLst/>
          </a:prstGeom>
          <a:noFill/>
        </p:spPr>
      </p:pic>
      <p:pic>
        <p:nvPicPr>
          <p:cNvPr id="773557" name="Picture 437" descr="RightHandUp"/>
          <p:cNvPicPr>
            <a:picLocks noChangeAspect="1" noChangeArrowheads="1"/>
          </p:cNvPicPr>
          <p:nvPr/>
        </p:nvPicPr>
        <p:blipFill>
          <a:blip r:embed="rId4"/>
          <a:srcRect/>
          <a:stretch>
            <a:fillRect/>
          </a:stretch>
        </p:blipFill>
        <p:spPr bwMode="auto">
          <a:xfrm>
            <a:off x="7391400" y="2057400"/>
            <a:ext cx="365125" cy="492125"/>
          </a:xfrm>
          <a:prstGeom prst="rect">
            <a:avLst/>
          </a:prstGeom>
          <a:noFill/>
        </p:spPr>
      </p:pic>
      <p:grpSp>
        <p:nvGrpSpPr>
          <p:cNvPr id="250" name="Group 400"/>
          <p:cNvGrpSpPr>
            <a:grpSpLocks/>
          </p:cNvGrpSpPr>
          <p:nvPr/>
        </p:nvGrpSpPr>
        <p:grpSpPr bwMode="auto">
          <a:xfrm>
            <a:off x="1219200" y="1812925"/>
            <a:ext cx="6705600" cy="274637"/>
            <a:chOff x="824" y="3062"/>
            <a:chExt cx="4224" cy="173"/>
          </a:xfrm>
        </p:grpSpPr>
        <p:sp>
          <p:nvSpPr>
            <p:cNvPr id="251" name="Text Box 401"/>
            <p:cNvSpPr txBox="1">
              <a:spLocks noChangeArrowheads="1"/>
            </p:cNvSpPr>
            <p:nvPr/>
          </p:nvSpPr>
          <p:spPr bwMode="auto">
            <a:xfrm>
              <a:off x="824"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252" name="Text Box 402"/>
            <p:cNvSpPr txBox="1">
              <a:spLocks noChangeArrowheads="1"/>
            </p:cNvSpPr>
            <p:nvPr/>
          </p:nvSpPr>
          <p:spPr bwMode="auto">
            <a:xfrm>
              <a:off x="1256"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253" name="Text Box 403"/>
            <p:cNvSpPr txBox="1">
              <a:spLocks noChangeArrowheads="1"/>
            </p:cNvSpPr>
            <p:nvPr/>
          </p:nvSpPr>
          <p:spPr bwMode="auto">
            <a:xfrm>
              <a:off x="1688"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254" name="Text Box 404"/>
            <p:cNvSpPr txBox="1">
              <a:spLocks noChangeArrowheads="1"/>
            </p:cNvSpPr>
            <p:nvPr/>
          </p:nvSpPr>
          <p:spPr bwMode="auto">
            <a:xfrm>
              <a:off x="2120"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255" name="Text Box 405"/>
            <p:cNvSpPr txBox="1">
              <a:spLocks noChangeArrowheads="1"/>
            </p:cNvSpPr>
            <p:nvPr/>
          </p:nvSpPr>
          <p:spPr bwMode="auto">
            <a:xfrm>
              <a:off x="2552"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256" name="Text Box 406"/>
            <p:cNvSpPr txBox="1">
              <a:spLocks noChangeArrowheads="1"/>
            </p:cNvSpPr>
            <p:nvPr/>
          </p:nvSpPr>
          <p:spPr bwMode="auto">
            <a:xfrm>
              <a:off x="2984"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257" name="Text Box 407"/>
            <p:cNvSpPr txBox="1">
              <a:spLocks noChangeArrowheads="1"/>
            </p:cNvSpPr>
            <p:nvPr/>
          </p:nvSpPr>
          <p:spPr bwMode="auto">
            <a:xfrm>
              <a:off x="3416"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258" name="Text Box 408"/>
            <p:cNvSpPr txBox="1">
              <a:spLocks noChangeArrowheads="1"/>
            </p:cNvSpPr>
            <p:nvPr/>
          </p:nvSpPr>
          <p:spPr bwMode="auto">
            <a:xfrm>
              <a:off x="3848"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259" name="Text Box 409"/>
            <p:cNvSpPr txBox="1">
              <a:spLocks noChangeArrowheads="1"/>
            </p:cNvSpPr>
            <p:nvPr/>
          </p:nvSpPr>
          <p:spPr bwMode="auto">
            <a:xfrm>
              <a:off x="4280"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260" name="Text Box 410"/>
            <p:cNvSpPr txBox="1">
              <a:spLocks noChangeArrowheads="1"/>
            </p:cNvSpPr>
            <p:nvPr/>
          </p:nvSpPr>
          <p:spPr bwMode="auto">
            <a:xfrm>
              <a:off x="4712"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grpSp>
      <p:sp>
        <p:nvSpPr>
          <p:cNvPr id="262" name="Rectangle 412"/>
          <p:cNvSpPr>
            <a:spLocks noChangeArrowheads="1"/>
          </p:cNvSpPr>
          <p:nvPr/>
        </p:nvSpPr>
        <p:spPr bwMode="auto">
          <a:xfrm>
            <a:off x="11445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3" name="Rectangle 413"/>
          <p:cNvSpPr>
            <a:spLocks noChangeArrowheads="1"/>
          </p:cNvSpPr>
          <p:nvPr/>
        </p:nvSpPr>
        <p:spPr bwMode="auto">
          <a:xfrm>
            <a:off x="18303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4" name="Rectangle 414"/>
          <p:cNvSpPr>
            <a:spLocks noChangeArrowheads="1"/>
          </p:cNvSpPr>
          <p:nvPr/>
        </p:nvSpPr>
        <p:spPr bwMode="auto">
          <a:xfrm>
            <a:off x="25161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5" name="Rectangle 415"/>
          <p:cNvSpPr>
            <a:spLocks noChangeArrowheads="1"/>
          </p:cNvSpPr>
          <p:nvPr/>
        </p:nvSpPr>
        <p:spPr bwMode="auto">
          <a:xfrm>
            <a:off x="32019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6" name="Rectangle 416"/>
          <p:cNvSpPr>
            <a:spLocks noChangeArrowheads="1"/>
          </p:cNvSpPr>
          <p:nvPr/>
        </p:nvSpPr>
        <p:spPr bwMode="auto">
          <a:xfrm>
            <a:off x="38877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7" name="Rectangle 417"/>
          <p:cNvSpPr>
            <a:spLocks noChangeArrowheads="1"/>
          </p:cNvSpPr>
          <p:nvPr/>
        </p:nvSpPr>
        <p:spPr bwMode="auto">
          <a:xfrm>
            <a:off x="45735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8" name="Rectangle 418"/>
          <p:cNvSpPr>
            <a:spLocks noChangeArrowheads="1"/>
          </p:cNvSpPr>
          <p:nvPr/>
        </p:nvSpPr>
        <p:spPr bwMode="auto">
          <a:xfrm>
            <a:off x="52593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9" name="Rectangle 419"/>
          <p:cNvSpPr>
            <a:spLocks noChangeArrowheads="1"/>
          </p:cNvSpPr>
          <p:nvPr/>
        </p:nvSpPr>
        <p:spPr bwMode="auto">
          <a:xfrm>
            <a:off x="59451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0" name="Rectangle 420"/>
          <p:cNvSpPr>
            <a:spLocks noChangeArrowheads="1"/>
          </p:cNvSpPr>
          <p:nvPr/>
        </p:nvSpPr>
        <p:spPr bwMode="auto">
          <a:xfrm>
            <a:off x="66309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1" name="Rectangle 421"/>
          <p:cNvSpPr>
            <a:spLocks noChangeArrowheads="1"/>
          </p:cNvSpPr>
          <p:nvPr/>
        </p:nvSpPr>
        <p:spPr bwMode="auto">
          <a:xfrm>
            <a:off x="7316788" y="1371600"/>
            <a:ext cx="682625"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2" name="Text Box 422"/>
          <p:cNvSpPr txBox="1">
            <a:spLocks noChangeArrowheads="1"/>
          </p:cNvSpPr>
          <p:nvPr/>
        </p:nvSpPr>
        <p:spPr bwMode="auto">
          <a:xfrm>
            <a:off x="1143000" y="1389062"/>
            <a:ext cx="681038" cy="430887"/>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smtClean="0">
                <a:solidFill>
                  <a:srgbClr val="000000"/>
                </a:solidFill>
              </a:rPr>
              <a:t>809</a:t>
            </a:r>
            <a:endParaRPr lang="en-US" sz="2400" b="0" dirty="0">
              <a:solidFill>
                <a:srgbClr val="000000"/>
              </a:solidFill>
            </a:endParaRPr>
          </a:p>
        </p:txBody>
      </p:sp>
      <p:sp>
        <p:nvSpPr>
          <p:cNvPr id="273" name="Text Box 423"/>
          <p:cNvSpPr txBox="1">
            <a:spLocks noChangeArrowheads="1"/>
          </p:cNvSpPr>
          <p:nvPr/>
        </p:nvSpPr>
        <p:spPr bwMode="auto">
          <a:xfrm>
            <a:off x="1833563"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503</a:t>
            </a:r>
          </a:p>
        </p:txBody>
      </p:sp>
      <p:sp>
        <p:nvSpPr>
          <p:cNvPr id="274" name="Text Box 424"/>
          <p:cNvSpPr txBox="1">
            <a:spLocks noChangeArrowheads="1"/>
          </p:cNvSpPr>
          <p:nvPr/>
        </p:nvSpPr>
        <p:spPr bwMode="auto">
          <a:xfrm>
            <a:off x="2524125"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946</a:t>
            </a:r>
          </a:p>
        </p:txBody>
      </p:sp>
      <p:sp>
        <p:nvSpPr>
          <p:cNvPr id="275" name="Text Box 425"/>
          <p:cNvSpPr txBox="1">
            <a:spLocks noChangeArrowheads="1"/>
          </p:cNvSpPr>
          <p:nvPr/>
        </p:nvSpPr>
        <p:spPr bwMode="auto">
          <a:xfrm>
            <a:off x="3201988"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367</a:t>
            </a:r>
          </a:p>
        </p:txBody>
      </p:sp>
      <p:sp>
        <p:nvSpPr>
          <p:cNvPr id="276" name="Text Box 426"/>
          <p:cNvSpPr txBox="1">
            <a:spLocks noChangeArrowheads="1"/>
          </p:cNvSpPr>
          <p:nvPr/>
        </p:nvSpPr>
        <p:spPr bwMode="auto">
          <a:xfrm>
            <a:off x="3892550"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987</a:t>
            </a:r>
          </a:p>
        </p:txBody>
      </p:sp>
      <p:sp>
        <p:nvSpPr>
          <p:cNvPr id="277" name="Text Box 427"/>
          <p:cNvSpPr txBox="1">
            <a:spLocks noChangeArrowheads="1"/>
          </p:cNvSpPr>
          <p:nvPr/>
        </p:nvSpPr>
        <p:spPr bwMode="auto">
          <a:xfrm>
            <a:off x="4570413"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838</a:t>
            </a:r>
          </a:p>
        </p:txBody>
      </p:sp>
      <p:sp>
        <p:nvSpPr>
          <p:cNvPr id="278" name="Text Box 428"/>
          <p:cNvSpPr txBox="1">
            <a:spLocks noChangeArrowheads="1"/>
          </p:cNvSpPr>
          <p:nvPr/>
        </p:nvSpPr>
        <p:spPr bwMode="auto">
          <a:xfrm>
            <a:off x="5260975"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259</a:t>
            </a:r>
          </a:p>
        </p:txBody>
      </p:sp>
      <p:sp>
        <p:nvSpPr>
          <p:cNvPr id="279" name="Text Box 429"/>
          <p:cNvSpPr txBox="1">
            <a:spLocks noChangeArrowheads="1"/>
          </p:cNvSpPr>
          <p:nvPr/>
        </p:nvSpPr>
        <p:spPr bwMode="auto">
          <a:xfrm>
            <a:off x="5951538"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236</a:t>
            </a:r>
          </a:p>
        </p:txBody>
      </p:sp>
      <p:sp>
        <p:nvSpPr>
          <p:cNvPr id="280" name="Text Box 430"/>
          <p:cNvSpPr txBox="1">
            <a:spLocks noChangeArrowheads="1"/>
          </p:cNvSpPr>
          <p:nvPr/>
        </p:nvSpPr>
        <p:spPr bwMode="auto">
          <a:xfrm>
            <a:off x="6629400"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659</a:t>
            </a:r>
          </a:p>
        </p:txBody>
      </p:sp>
      <p:sp>
        <p:nvSpPr>
          <p:cNvPr id="281" name="Text Box 431"/>
          <p:cNvSpPr txBox="1">
            <a:spLocks noChangeArrowheads="1"/>
          </p:cNvSpPr>
          <p:nvPr/>
        </p:nvSpPr>
        <p:spPr bwMode="auto">
          <a:xfrm>
            <a:off x="7319963"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361</a:t>
            </a:r>
          </a:p>
        </p:txBody>
      </p:sp>
      <p:pic>
        <p:nvPicPr>
          <p:cNvPr id="283" name="Picture 435" descr="LeftHandUp"/>
          <p:cNvPicPr>
            <a:picLocks noChangeAspect="1" noChangeArrowheads="1"/>
          </p:cNvPicPr>
          <p:nvPr/>
        </p:nvPicPr>
        <p:blipFill>
          <a:blip r:embed="rId3"/>
          <a:srcRect/>
          <a:stretch>
            <a:fillRect/>
          </a:stretch>
        </p:blipFill>
        <p:spPr bwMode="auto">
          <a:xfrm>
            <a:off x="2755445" y="2057400"/>
            <a:ext cx="365125" cy="492125"/>
          </a:xfrm>
          <a:prstGeom prst="rect">
            <a:avLst/>
          </a:prstGeom>
          <a:noFill/>
        </p:spPr>
      </p:pic>
      <p:sp>
        <p:nvSpPr>
          <p:cNvPr id="284" name="Text Box 424"/>
          <p:cNvSpPr txBox="1">
            <a:spLocks noChangeArrowheads="1"/>
          </p:cNvSpPr>
          <p:nvPr/>
        </p:nvSpPr>
        <p:spPr bwMode="auto">
          <a:xfrm>
            <a:off x="7319962"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946</a:t>
            </a:r>
          </a:p>
        </p:txBody>
      </p:sp>
      <p:sp>
        <p:nvSpPr>
          <p:cNvPr id="285" name="Text Box 431"/>
          <p:cNvSpPr txBox="1">
            <a:spLocks noChangeArrowheads="1"/>
          </p:cNvSpPr>
          <p:nvPr/>
        </p:nvSpPr>
        <p:spPr bwMode="auto">
          <a:xfrm>
            <a:off x="2524125"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361</a:t>
            </a:r>
          </a:p>
        </p:txBody>
      </p:sp>
      <p:pic>
        <p:nvPicPr>
          <p:cNvPr id="286" name="Picture 435" descr="LeftHandUp"/>
          <p:cNvPicPr>
            <a:picLocks noChangeAspect="1" noChangeArrowheads="1"/>
          </p:cNvPicPr>
          <p:nvPr/>
        </p:nvPicPr>
        <p:blipFill>
          <a:blip r:embed="rId3"/>
          <a:srcRect/>
          <a:stretch>
            <a:fillRect/>
          </a:stretch>
        </p:blipFill>
        <p:spPr bwMode="auto">
          <a:xfrm>
            <a:off x="3452120" y="2057400"/>
            <a:ext cx="365125" cy="492125"/>
          </a:xfrm>
          <a:prstGeom prst="rect">
            <a:avLst/>
          </a:prstGeom>
          <a:noFill/>
        </p:spPr>
      </p:pic>
      <p:pic>
        <p:nvPicPr>
          <p:cNvPr id="287" name="Picture 435" descr="LeftHandUp"/>
          <p:cNvPicPr>
            <a:picLocks noChangeAspect="1" noChangeArrowheads="1"/>
          </p:cNvPicPr>
          <p:nvPr/>
        </p:nvPicPr>
        <p:blipFill>
          <a:blip r:embed="rId3"/>
          <a:srcRect/>
          <a:stretch>
            <a:fillRect/>
          </a:stretch>
        </p:blipFill>
        <p:spPr bwMode="auto">
          <a:xfrm>
            <a:off x="4142770" y="2057400"/>
            <a:ext cx="365125" cy="492125"/>
          </a:xfrm>
          <a:prstGeom prst="rect">
            <a:avLst/>
          </a:prstGeom>
          <a:noFill/>
        </p:spPr>
      </p:pic>
      <p:pic>
        <p:nvPicPr>
          <p:cNvPr id="289" name="Picture 437" descr="RightHandUp"/>
          <p:cNvPicPr>
            <a:picLocks noChangeAspect="1" noChangeArrowheads="1"/>
          </p:cNvPicPr>
          <p:nvPr/>
        </p:nvPicPr>
        <p:blipFill>
          <a:blip r:embed="rId4"/>
          <a:srcRect/>
          <a:stretch>
            <a:fillRect/>
          </a:stretch>
        </p:blipFill>
        <p:spPr bwMode="auto">
          <a:xfrm>
            <a:off x="6709230" y="2057400"/>
            <a:ext cx="365125" cy="492125"/>
          </a:xfrm>
          <a:prstGeom prst="rect">
            <a:avLst/>
          </a:prstGeom>
          <a:noFill/>
        </p:spPr>
      </p:pic>
      <p:sp>
        <p:nvSpPr>
          <p:cNvPr id="290" name="Text Box 426"/>
          <p:cNvSpPr txBox="1">
            <a:spLocks noChangeArrowheads="1"/>
          </p:cNvSpPr>
          <p:nvPr/>
        </p:nvSpPr>
        <p:spPr bwMode="auto">
          <a:xfrm>
            <a:off x="6629400"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987</a:t>
            </a:r>
          </a:p>
        </p:txBody>
      </p:sp>
      <p:sp>
        <p:nvSpPr>
          <p:cNvPr id="291" name="Text Box 430"/>
          <p:cNvSpPr txBox="1">
            <a:spLocks noChangeArrowheads="1"/>
          </p:cNvSpPr>
          <p:nvPr/>
        </p:nvSpPr>
        <p:spPr bwMode="auto">
          <a:xfrm>
            <a:off x="3892550"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659</a:t>
            </a:r>
          </a:p>
        </p:txBody>
      </p:sp>
      <p:pic>
        <p:nvPicPr>
          <p:cNvPr id="292" name="Picture 435" descr="LeftHandUp"/>
          <p:cNvPicPr>
            <a:picLocks noChangeAspect="1" noChangeArrowheads="1"/>
          </p:cNvPicPr>
          <p:nvPr/>
        </p:nvPicPr>
        <p:blipFill>
          <a:blip r:embed="rId3"/>
          <a:srcRect/>
          <a:stretch>
            <a:fillRect/>
          </a:stretch>
        </p:blipFill>
        <p:spPr bwMode="auto">
          <a:xfrm>
            <a:off x="4828570" y="2057400"/>
            <a:ext cx="365125" cy="492125"/>
          </a:xfrm>
          <a:prstGeom prst="rect">
            <a:avLst/>
          </a:prstGeom>
          <a:noFill/>
        </p:spPr>
      </p:pic>
      <p:pic>
        <p:nvPicPr>
          <p:cNvPr id="293" name="Picture 437" descr="RightHandUp"/>
          <p:cNvPicPr>
            <a:picLocks noChangeAspect="1" noChangeArrowheads="1"/>
          </p:cNvPicPr>
          <p:nvPr/>
        </p:nvPicPr>
        <p:blipFill>
          <a:blip r:embed="rId4"/>
          <a:srcRect/>
          <a:stretch>
            <a:fillRect/>
          </a:stretch>
        </p:blipFill>
        <p:spPr bwMode="auto">
          <a:xfrm>
            <a:off x="6019800" y="2057400"/>
            <a:ext cx="365125" cy="492125"/>
          </a:xfrm>
          <a:prstGeom prst="rect">
            <a:avLst/>
          </a:prstGeom>
          <a:noFill/>
        </p:spPr>
      </p:pic>
      <p:pic>
        <p:nvPicPr>
          <p:cNvPr id="296" name="Picture 446" descr="BothHandsUp"/>
          <p:cNvPicPr>
            <a:picLocks noChangeAspect="1" noChangeArrowheads="1"/>
          </p:cNvPicPr>
          <p:nvPr/>
        </p:nvPicPr>
        <p:blipFill>
          <a:blip r:embed="rId5"/>
          <a:srcRect/>
          <a:stretch>
            <a:fillRect/>
          </a:stretch>
        </p:blipFill>
        <p:spPr bwMode="auto">
          <a:xfrm>
            <a:off x="5410200" y="2057400"/>
            <a:ext cx="365125" cy="492125"/>
          </a:xfrm>
          <a:prstGeom prst="rect">
            <a:avLst/>
          </a:prstGeom>
          <a:noFill/>
        </p:spPr>
      </p:pic>
      <p:sp>
        <p:nvSpPr>
          <p:cNvPr id="297" name="Text Box 427"/>
          <p:cNvSpPr txBox="1">
            <a:spLocks noChangeArrowheads="1"/>
          </p:cNvSpPr>
          <p:nvPr/>
        </p:nvSpPr>
        <p:spPr bwMode="auto">
          <a:xfrm>
            <a:off x="5951538"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838</a:t>
            </a:r>
          </a:p>
        </p:txBody>
      </p:sp>
      <p:sp>
        <p:nvSpPr>
          <p:cNvPr id="298" name="Text Box 429"/>
          <p:cNvSpPr txBox="1">
            <a:spLocks noChangeArrowheads="1"/>
          </p:cNvSpPr>
          <p:nvPr/>
        </p:nvSpPr>
        <p:spPr bwMode="auto">
          <a:xfrm>
            <a:off x="4570413"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236</a:t>
            </a:r>
          </a:p>
        </p:txBody>
      </p:sp>
      <p:sp>
        <p:nvSpPr>
          <p:cNvPr id="299" name="Text Box 422"/>
          <p:cNvSpPr txBox="1">
            <a:spLocks noChangeArrowheads="1"/>
          </p:cNvSpPr>
          <p:nvPr/>
        </p:nvSpPr>
        <p:spPr bwMode="auto">
          <a:xfrm>
            <a:off x="5260975" y="1378863"/>
            <a:ext cx="681038" cy="430887"/>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smtClean="0">
                <a:solidFill>
                  <a:srgbClr val="000000"/>
                </a:solidFill>
              </a:rPr>
              <a:t>809</a:t>
            </a:r>
            <a:endParaRPr lang="en-US" sz="2400" b="0" dirty="0">
              <a:solidFill>
                <a:srgbClr val="000000"/>
              </a:solidFill>
            </a:endParaRPr>
          </a:p>
        </p:txBody>
      </p:sp>
      <p:sp>
        <p:nvSpPr>
          <p:cNvPr id="300" name="Text Box 428"/>
          <p:cNvSpPr txBox="1">
            <a:spLocks noChangeArrowheads="1"/>
          </p:cNvSpPr>
          <p:nvPr/>
        </p:nvSpPr>
        <p:spPr bwMode="auto">
          <a:xfrm>
            <a:off x="1143000" y="1399261"/>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259</a:t>
            </a:r>
          </a:p>
        </p:txBody>
      </p:sp>
      <p:grpSp>
        <p:nvGrpSpPr>
          <p:cNvPr id="303" name="Group 302"/>
          <p:cNvGrpSpPr/>
          <p:nvPr/>
        </p:nvGrpSpPr>
        <p:grpSpPr>
          <a:xfrm>
            <a:off x="609600" y="2667000"/>
            <a:ext cx="7467600" cy="430887"/>
            <a:chOff x="990600" y="3505200"/>
            <a:chExt cx="7467600" cy="430887"/>
          </a:xfrm>
        </p:grpSpPr>
        <p:sp>
          <p:nvSpPr>
            <p:cNvPr id="301" name="TextBox 300"/>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smtClean="0"/>
                <a:t>1.</a:t>
              </a:r>
              <a:endParaRPr lang="en-US" sz="2400" b="0" dirty="0"/>
            </a:p>
          </p:txBody>
        </p:sp>
        <p:sp>
          <p:nvSpPr>
            <p:cNvPr id="302" name="TextBox 301"/>
            <p:cNvSpPr txBox="1"/>
            <p:nvPr/>
          </p:nvSpPr>
          <p:spPr>
            <a:xfrm>
              <a:off x="1371600" y="3505200"/>
              <a:ext cx="7086600" cy="430887"/>
            </a:xfrm>
            <a:prstGeom prst="rect">
              <a:avLst/>
            </a:prstGeom>
            <a:noFill/>
          </p:spPr>
          <p:txBody>
            <a:bodyPr wrap="square" rtlCol="0">
              <a:spAutoFit/>
            </a:bodyPr>
            <a:lstStyle/>
            <a:p>
              <a:pPr>
                <a:lnSpc>
                  <a:spcPct val="90000"/>
                </a:lnSpc>
              </a:pPr>
              <a:r>
                <a:rPr lang="en-US" sz="2400" b="0" dirty="0" smtClean="0"/>
                <a:t>Select the first element as the </a:t>
              </a:r>
              <a:r>
                <a:rPr lang="en-US" sz="2400" i="1" dirty="0" smtClean="0"/>
                <a:t>pivot</a:t>
              </a:r>
              <a:r>
                <a:rPr lang="en-US" sz="2400" dirty="0" smtClean="0"/>
                <a:t> </a:t>
              </a:r>
              <a:r>
                <a:rPr lang="en-US" sz="2400" b="0" dirty="0" smtClean="0"/>
                <a:t>and set it aside.</a:t>
              </a:r>
              <a:endParaRPr lang="en-US" sz="2400" b="0" dirty="0"/>
            </a:p>
          </p:txBody>
        </p:sp>
      </p:grpSp>
      <p:grpSp>
        <p:nvGrpSpPr>
          <p:cNvPr id="304" name="Group 303"/>
          <p:cNvGrpSpPr/>
          <p:nvPr/>
        </p:nvGrpSpPr>
        <p:grpSpPr>
          <a:xfrm>
            <a:off x="609600" y="3133663"/>
            <a:ext cx="7467600" cy="763286"/>
            <a:chOff x="990600" y="3505200"/>
            <a:chExt cx="7467600" cy="763286"/>
          </a:xfrm>
        </p:grpSpPr>
        <p:sp>
          <p:nvSpPr>
            <p:cNvPr id="305" name="TextBox 304"/>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smtClean="0"/>
                <a:t>2.</a:t>
              </a:r>
              <a:endParaRPr lang="en-US" sz="2400" b="0" dirty="0"/>
            </a:p>
          </p:txBody>
        </p:sp>
        <p:sp>
          <p:nvSpPr>
            <p:cNvPr id="306" name="TextBox 305"/>
            <p:cNvSpPr txBox="1"/>
            <p:nvPr/>
          </p:nvSpPr>
          <p:spPr>
            <a:xfrm>
              <a:off x="1371600" y="3505200"/>
              <a:ext cx="7086600" cy="763286"/>
            </a:xfrm>
            <a:prstGeom prst="rect">
              <a:avLst/>
            </a:prstGeom>
            <a:noFill/>
          </p:spPr>
          <p:txBody>
            <a:bodyPr wrap="square" rtlCol="0">
              <a:spAutoFit/>
            </a:bodyPr>
            <a:lstStyle/>
            <a:p>
              <a:pPr algn="just">
                <a:lnSpc>
                  <a:spcPct val="90000"/>
                </a:lnSpc>
              </a:pPr>
              <a:r>
                <a:rPr lang="en-US" sz="2400" b="0" dirty="0" smtClean="0"/>
                <a:t>Keep two indices into the remaining elements, starting at each end.</a:t>
              </a:r>
              <a:endParaRPr lang="en-US" sz="2400" b="0" dirty="0"/>
            </a:p>
          </p:txBody>
        </p:sp>
      </p:grpSp>
      <p:grpSp>
        <p:nvGrpSpPr>
          <p:cNvPr id="307" name="Group 306"/>
          <p:cNvGrpSpPr/>
          <p:nvPr/>
        </p:nvGrpSpPr>
        <p:grpSpPr>
          <a:xfrm>
            <a:off x="609600" y="3932725"/>
            <a:ext cx="7467600" cy="763286"/>
            <a:chOff x="990600" y="3505200"/>
            <a:chExt cx="7467600" cy="763286"/>
          </a:xfrm>
        </p:grpSpPr>
        <p:sp>
          <p:nvSpPr>
            <p:cNvPr id="308" name="TextBox 307"/>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smtClean="0"/>
                <a:t>3.</a:t>
              </a:r>
              <a:endParaRPr lang="en-US" sz="2400" b="0" dirty="0"/>
            </a:p>
          </p:txBody>
        </p:sp>
        <p:sp>
          <p:nvSpPr>
            <p:cNvPr id="309" name="TextBox 308"/>
            <p:cNvSpPr txBox="1"/>
            <p:nvPr/>
          </p:nvSpPr>
          <p:spPr>
            <a:xfrm>
              <a:off x="1371600" y="3505200"/>
              <a:ext cx="7086600" cy="763286"/>
            </a:xfrm>
            <a:prstGeom prst="rect">
              <a:avLst/>
            </a:prstGeom>
            <a:noFill/>
          </p:spPr>
          <p:txBody>
            <a:bodyPr wrap="square" rtlCol="0">
              <a:spAutoFit/>
            </a:bodyPr>
            <a:lstStyle/>
            <a:p>
              <a:pPr algn="just">
                <a:lnSpc>
                  <a:spcPct val="90000"/>
                </a:lnSpc>
              </a:pPr>
              <a:r>
                <a:rPr lang="en-US" sz="2400" b="0" dirty="0" smtClean="0"/>
                <a:t>Advance the indices until the left index is larger than the pivot and the right index is smaller.</a:t>
              </a:r>
              <a:endParaRPr lang="en-US" sz="2400" b="0" dirty="0"/>
            </a:p>
          </p:txBody>
        </p:sp>
      </p:grpSp>
      <p:grpSp>
        <p:nvGrpSpPr>
          <p:cNvPr id="310" name="Group 309"/>
          <p:cNvGrpSpPr/>
          <p:nvPr/>
        </p:nvGrpSpPr>
        <p:grpSpPr>
          <a:xfrm>
            <a:off x="609600" y="4731787"/>
            <a:ext cx="7467600" cy="430887"/>
            <a:chOff x="990600" y="3505200"/>
            <a:chExt cx="7467600" cy="430887"/>
          </a:xfrm>
        </p:grpSpPr>
        <p:sp>
          <p:nvSpPr>
            <p:cNvPr id="311" name="TextBox 310"/>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smtClean="0"/>
                <a:t>4.</a:t>
              </a:r>
              <a:endParaRPr lang="en-US" sz="2400" b="0" dirty="0"/>
            </a:p>
          </p:txBody>
        </p:sp>
        <p:sp>
          <p:nvSpPr>
            <p:cNvPr id="312" name="TextBox 311"/>
            <p:cNvSpPr txBox="1"/>
            <p:nvPr/>
          </p:nvSpPr>
          <p:spPr>
            <a:xfrm>
              <a:off x="1371600" y="3505200"/>
              <a:ext cx="7086600" cy="430887"/>
            </a:xfrm>
            <a:prstGeom prst="rect">
              <a:avLst/>
            </a:prstGeom>
            <a:noFill/>
          </p:spPr>
          <p:txBody>
            <a:bodyPr wrap="square" rtlCol="0">
              <a:spAutoFit/>
            </a:bodyPr>
            <a:lstStyle/>
            <a:p>
              <a:pPr algn="just">
                <a:lnSpc>
                  <a:spcPct val="90000"/>
                </a:lnSpc>
              </a:pPr>
              <a:r>
                <a:rPr lang="en-US" sz="2400" b="0" dirty="0" smtClean="0"/>
                <a:t>Exchange the elements at the two indices.</a:t>
              </a:r>
              <a:endParaRPr lang="en-US" sz="2400" b="0" dirty="0"/>
            </a:p>
          </p:txBody>
        </p:sp>
      </p:grpSp>
      <p:grpSp>
        <p:nvGrpSpPr>
          <p:cNvPr id="313" name="Group 312"/>
          <p:cNvGrpSpPr/>
          <p:nvPr/>
        </p:nvGrpSpPr>
        <p:grpSpPr>
          <a:xfrm>
            <a:off x="609600" y="5198450"/>
            <a:ext cx="7467600" cy="430887"/>
            <a:chOff x="990600" y="3505200"/>
            <a:chExt cx="7467600" cy="430887"/>
          </a:xfrm>
        </p:grpSpPr>
        <p:sp>
          <p:nvSpPr>
            <p:cNvPr id="314" name="TextBox 313"/>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smtClean="0"/>
                <a:t>5.</a:t>
              </a:r>
              <a:endParaRPr lang="en-US" sz="2400" b="0" dirty="0"/>
            </a:p>
          </p:txBody>
        </p:sp>
        <p:sp>
          <p:nvSpPr>
            <p:cNvPr id="315" name="TextBox 314"/>
            <p:cNvSpPr txBox="1"/>
            <p:nvPr/>
          </p:nvSpPr>
          <p:spPr>
            <a:xfrm>
              <a:off x="1371600" y="3505200"/>
              <a:ext cx="7086600" cy="430887"/>
            </a:xfrm>
            <a:prstGeom prst="rect">
              <a:avLst/>
            </a:prstGeom>
            <a:noFill/>
          </p:spPr>
          <p:txBody>
            <a:bodyPr wrap="square" rtlCol="0">
              <a:spAutoFit/>
            </a:bodyPr>
            <a:lstStyle/>
            <a:p>
              <a:pPr algn="just">
                <a:lnSpc>
                  <a:spcPct val="90000"/>
                </a:lnSpc>
              </a:pPr>
              <a:r>
                <a:rPr lang="en-US" sz="2400" b="0" dirty="0" smtClean="0"/>
                <a:t>Repeat the process until the indices coincide.</a:t>
              </a:r>
              <a:endParaRPr lang="en-US" sz="2400" b="0" dirty="0"/>
            </a:p>
          </p:txBody>
        </p:sp>
      </p:grpSp>
      <p:grpSp>
        <p:nvGrpSpPr>
          <p:cNvPr id="316" name="Group 315"/>
          <p:cNvGrpSpPr/>
          <p:nvPr/>
        </p:nvGrpSpPr>
        <p:grpSpPr>
          <a:xfrm>
            <a:off x="609600" y="5665113"/>
            <a:ext cx="7467600" cy="430887"/>
            <a:chOff x="990600" y="3505200"/>
            <a:chExt cx="7467600" cy="430887"/>
          </a:xfrm>
        </p:grpSpPr>
        <p:sp>
          <p:nvSpPr>
            <p:cNvPr id="317" name="TextBox 316"/>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smtClean="0"/>
                <a:t>6.</a:t>
              </a:r>
              <a:endParaRPr lang="en-US" sz="2400" b="0" dirty="0"/>
            </a:p>
          </p:txBody>
        </p:sp>
        <p:sp>
          <p:nvSpPr>
            <p:cNvPr id="318" name="TextBox 317"/>
            <p:cNvSpPr txBox="1"/>
            <p:nvPr/>
          </p:nvSpPr>
          <p:spPr>
            <a:xfrm>
              <a:off x="1371600" y="3505200"/>
              <a:ext cx="7086600" cy="430887"/>
            </a:xfrm>
            <a:prstGeom prst="rect">
              <a:avLst/>
            </a:prstGeom>
            <a:noFill/>
          </p:spPr>
          <p:txBody>
            <a:bodyPr wrap="square" rtlCol="0">
              <a:spAutoFit/>
            </a:bodyPr>
            <a:lstStyle/>
            <a:p>
              <a:pPr algn="just">
                <a:lnSpc>
                  <a:spcPct val="90000"/>
                </a:lnSpc>
              </a:pPr>
              <a:r>
                <a:rPr lang="en-US" sz="2400" b="0" dirty="0" smtClean="0"/>
                <a:t>Swap the pivot and the index.</a:t>
              </a:r>
              <a:endParaRPr lang="en-US" sz="2400" b="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p:cBhvr>
                                        <p:cTn id="10" dur="1000" fill="hold"/>
                                        <p:tgtEl>
                                          <p:spTgt spid="262"/>
                                        </p:tgtEl>
                                        <p:attrNameLst>
                                          <p:attrName>fillcolor</p:attrName>
                                        </p:attrNameLst>
                                      </p:cBhvr>
                                      <p:to>
                                        <a:schemeClr val="folHlink"/>
                                      </p:to>
                                    </p:animClr>
                                    <p:set>
                                      <p:cBhvr>
                                        <p:cTn id="11" dur="1000" fill="hold"/>
                                        <p:tgtEl>
                                          <p:spTgt spid="262"/>
                                        </p:tgtEl>
                                        <p:attrNameLst>
                                          <p:attrName>fill.type</p:attrName>
                                        </p:attrNameLst>
                                      </p:cBhvr>
                                      <p:to>
                                        <p:strVal val="solid"/>
                                      </p:to>
                                    </p:set>
                                    <p:set>
                                      <p:cBhvr>
                                        <p:cTn id="12" dur="1000" fill="hold"/>
                                        <p:tgtEl>
                                          <p:spTgt spid="262"/>
                                        </p:tgtEl>
                                        <p:attrNameLst>
                                          <p:attrName>fill.on</p:attrName>
                                        </p:attrNameLst>
                                      </p:cBhvr>
                                      <p:to>
                                        <p:strVal val="true"/>
                                      </p:to>
                                    </p:set>
                                  </p:childTnLst>
                                </p:cTn>
                              </p:par>
                              <p:par>
                                <p:cTn id="13" presetID="3" presetClass="emph" presetSubtype="2" fill="hold" grpId="0" nodeType="withEffect">
                                  <p:stCondLst>
                                    <p:cond delay="0"/>
                                  </p:stCondLst>
                                  <p:childTnLst>
                                    <p:animClr clrSpc="rgb">
                                      <p:cBhvr override="childStyle">
                                        <p:cTn id="14" dur="1000" fill="hold"/>
                                        <p:tgtEl>
                                          <p:spTgt spid="272"/>
                                        </p:tgtEl>
                                        <p:attrNameLst>
                                          <p:attrName>style.color</p:attrName>
                                        </p:attrNameLst>
                                      </p:cBhvr>
                                      <p:to>
                                        <a:schemeClr val="bg2"/>
                                      </p:to>
                                    </p:animClr>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30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7355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7355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3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7355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0" nodeType="clickEffect">
                                  <p:stCondLst>
                                    <p:cond delay="0"/>
                                  </p:stCondLst>
                                  <p:childTnLst>
                                    <p:animMotion origin="layout" path="M -2.77778E-6 3.7037E-6 C 0.08785 -0.04144 0.17587 -0.08241 0.26389 -0.08241 C 0.35191 -0.08241 0.48403 -0.01204 0.5283 0.00231 " pathEditMode="relative" rAng="0" ptsTypes="aaA">
                                      <p:cBhvr>
                                        <p:cTn id="39" dur="2000" fill="hold"/>
                                        <p:tgtEl>
                                          <p:spTgt spid="274"/>
                                        </p:tgtEl>
                                        <p:attrNameLst>
                                          <p:attrName>ppt_x</p:attrName>
                                          <p:attrName>ppt_y</p:attrName>
                                        </p:attrNameLst>
                                      </p:cBhvr>
                                      <p:rCtr x="264" y="-40"/>
                                    </p:animMotion>
                                  </p:childTnLst>
                                </p:cTn>
                              </p:par>
                              <p:par>
                                <p:cTn id="40" presetID="0" presetClass="path" presetSubtype="0" accel="50000" decel="50000" fill="hold" grpId="0" nodeType="withEffect">
                                  <p:stCondLst>
                                    <p:cond delay="0"/>
                                  </p:stCondLst>
                                  <p:childTnLst>
                                    <p:animMotion origin="layout" path="M 0.00382 0.00186 C -0.08402 0.04931 -0.17152 0.09792 -0.25972 0.09861 C -0.34809 0.09954 -0.48142 0.02107 -0.52552 0.00533 " pathEditMode="relative" rAng="0" ptsTypes="aaA">
                                      <p:cBhvr>
                                        <p:cTn id="41" dur="2000" fill="hold"/>
                                        <p:tgtEl>
                                          <p:spTgt spid="281"/>
                                        </p:tgtEl>
                                        <p:attrNameLst>
                                          <p:attrName>ppt_x</p:attrName>
                                          <p:attrName>ppt_y</p:attrName>
                                        </p:attrNameLst>
                                      </p:cBhvr>
                                      <p:rCtr x="-265" y="49"/>
                                    </p:animMotion>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284"/>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285"/>
                                        </p:tgtEl>
                                        <p:attrNameLst>
                                          <p:attrName>style.visibility</p:attrName>
                                        </p:attrNameLst>
                                      </p:cBhvr>
                                      <p:to>
                                        <p:strVal val="visible"/>
                                      </p:to>
                                    </p:set>
                                  </p:childTnLst>
                                </p:cTn>
                              </p:par>
                            </p:childTnLst>
                          </p:cTn>
                        </p:par>
                        <p:par>
                          <p:cTn id="48" fill="hold">
                            <p:stCondLst>
                              <p:cond delay="2000"/>
                            </p:stCondLst>
                            <p:childTnLst>
                              <p:par>
                                <p:cTn id="49" presetID="1" presetClass="exit" presetSubtype="0" fill="hold" grpId="1" nodeType="afterEffect">
                                  <p:stCondLst>
                                    <p:cond delay="0"/>
                                  </p:stCondLst>
                                  <p:childTnLst>
                                    <p:set>
                                      <p:cBhvr>
                                        <p:cTn id="50" dur="1" fill="hold">
                                          <p:stCondLst>
                                            <p:cond delay="0"/>
                                          </p:stCondLst>
                                        </p:cTn>
                                        <p:tgtEl>
                                          <p:spTgt spid="281"/>
                                        </p:tgtEl>
                                        <p:attrNameLst>
                                          <p:attrName>style.visibility</p:attrName>
                                        </p:attrNameLst>
                                      </p:cBhvr>
                                      <p:to>
                                        <p:strVal val="hidden"/>
                                      </p:to>
                                    </p:set>
                                  </p:childTnLst>
                                </p:cTn>
                              </p:par>
                            </p:childTnLst>
                          </p:cTn>
                        </p:par>
                        <p:par>
                          <p:cTn id="51" fill="hold">
                            <p:stCondLst>
                              <p:cond delay="2000"/>
                            </p:stCondLst>
                            <p:childTnLst>
                              <p:par>
                                <p:cTn id="52" presetID="1" presetClass="exit" presetSubtype="0" fill="hold" grpId="1" nodeType="afterEffect">
                                  <p:stCondLst>
                                    <p:cond delay="0"/>
                                  </p:stCondLst>
                                  <p:childTnLst>
                                    <p:set>
                                      <p:cBhvr>
                                        <p:cTn id="53" dur="1" fill="hold">
                                          <p:stCondLst>
                                            <p:cond delay="0"/>
                                          </p:stCondLst>
                                        </p:cTn>
                                        <p:tgtEl>
                                          <p:spTgt spid="274"/>
                                        </p:tgtEl>
                                        <p:attrNameLst>
                                          <p:attrName>style.visibility</p:attrName>
                                        </p:attrNameLst>
                                      </p:cBhvr>
                                      <p:to>
                                        <p:strVal val="hidden"/>
                                      </p:to>
                                    </p:set>
                                  </p:childTnLst>
                                </p:cTn>
                              </p:par>
                            </p:childTnLst>
                          </p:cTn>
                        </p:par>
                        <p:par>
                          <p:cTn id="54" fill="hold">
                            <p:stCondLst>
                              <p:cond delay="2000"/>
                            </p:stCondLst>
                            <p:childTnLst>
                              <p:par>
                                <p:cTn id="55" presetID="1" presetClass="entr" presetSubtype="0" fill="hold" nodeType="afterEffect">
                                  <p:stCondLst>
                                    <p:cond delay="0"/>
                                  </p:stCondLst>
                                  <p:childTnLst>
                                    <p:set>
                                      <p:cBhvr>
                                        <p:cTn id="56" dur="1" fill="hold">
                                          <p:stCondLst>
                                            <p:cond delay="0"/>
                                          </p:stCondLst>
                                        </p:cTn>
                                        <p:tgtEl>
                                          <p:spTgt spid="3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83"/>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86"/>
                                        </p:tgtEl>
                                        <p:attrNameLst>
                                          <p:attrName>style.visibility</p:attrName>
                                        </p:attrNameLst>
                                      </p:cBhvr>
                                      <p:to>
                                        <p:strVal val="visible"/>
                                      </p:to>
                                    </p:set>
                                  </p:childTnLst>
                                </p:cTn>
                              </p:par>
                            </p:childTnLst>
                          </p:cTn>
                        </p:par>
                        <p:par>
                          <p:cTn id="63" fill="hold">
                            <p:stCondLst>
                              <p:cond delay="0"/>
                            </p:stCondLst>
                            <p:childTnLst>
                              <p:par>
                                <p:cTn id="64" presetID="1" presetClass="exit" presetSubtype="0" fill="hold" nodeType="afterEffect">
                                  <p:stCondLst>
                                    <p:cond delay="0"/>
                                  </p:stCondLst>
                                  <p:childTnLst>
                                    <p:set>
                                      <p:cBhvr>
                                        <p:cTn id="65" dur="1" fill="hold">
                                          <p:stCondLst>
                                            <p:cond delay="0"/>
                                          </p:stCondLst>
                                        </p:cTn>
                                        <p:tgtEl>
                                          <p:spTgt spid="773557"/>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28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286"/>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28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0" presetClass="path" presetSubtype="0" accel="50000" decel="50000" fill="hold" grpId="0" nodeType="clickEffect">
                                  <p:stCondLst>
                                    <p:cond delay="0"/>
                                  </p:stCondLst>
                                  <p:childTnLst>
                                    <p:animMotion origin="layout" path="M -4.72222E-6 -8.88889E-6 C 0.04809 -0.0301 0.09636 -0.05996 0.14688 -0.05996 C 0.1974 -0.05996 0.27691 -0.00996 0.30295 -8.88889E-6 " pathEditMode="relative" ptsTypes="aaA">
                                      <p:cBhvr>
                                        <p:cTn id="77" dur="2000" fill="hold"/>
                                        <p:tgtEl>
                                          <p:spTgt spid="276"/>
                                        </p:tgtEl>
                                        <p:attrNameLst>
                                          <p:attrName>ppt_x</p:attrName>
                                          <p:attrName>ppt_y</p:attrName>
                                        </p:attrNameLst>
                                      </p:cBhvr>
                                    </p:animMotion>
                                  </p:childTnLst>
                                </p:cTn>
                              </p:par>
                              <p:par>
                                <p:cTn id="78" presetID="0" presetClass="path" presetSubtype="0" accel="50000" decel="50000" fill="hold" grpId="0" nodeType="withEffect">
                                  <p:stCondLst>
                                    <p:cond delay="0"/>
                                  </p:stCondLst>
                                  <p:childTnLst>
                                    <p:animMotion origin="layout" path="M 3.61111E-6 -8.88889E-6 C -0.05122 0.03611 -0.10226 0.07222 -0.15226 0.07245 C -0.20226 0.07268 -0.2757 0.01365 -0.30035 0.00185 " pathEditMode="relative" ptsTypes="aaA">
                                      <p:cBhvr>
                                        <p:cTn id="79" dur="2000" fill="hold"/>
                                        <p:tgtEl>
                                          <p:spTgt spid="280"/>
                                        </p:tgtEl>
                                        <p:attrNameLst>
                                          <p:attrName>ppt_x</p:attrName>
                                          <p:attrName>ppt_y</p:attrName>
                                        </p:attrNameLst>
                                      </p:cBhvr>
                                    </p:animMotion>
                                  </p:childTnLst>
                                </p:cTn>
                              </p:par>
                            </p:childTnLst>
                          </p:cTn>
                        </p:par>
                        <p:par>
                          <p:cTn id="80" fill="hold">
                            <p:stCondLst>
                              <p:cond delay="2000"/>
                            </p:stCondLst>
                            <p:childTnLst>
                              <p:par>
                                <p:cTn id="81" presetID="1" presetClass="exit" presetSubtype="0" fill="hold" grpId="1" nodeType="afterEffect">
                                  <p:stCondLst>
                                    <p:cond delay="0"/>
                                  </p:stCondLst>
                                  <p:childTnLst>
                                    <p:set>
                                      <p:cBhvr>
                                        <p:cTn id="82" dur="1" fill="hold">
                                          <p:stCondLst>
                                            <p:cond delay="0"/>
                                          </p:stCondLst>
                                        </p:cTn>
                                        <p:tgtEl>
                                          <p:spTgt spid="280"/>
                                        </p:tgtEl>
                                        <p:attrNameLst>
                                          <p:attrName>style.visibility</p:attrName>
                                        </p:attrNameLst>
                                      </p:cBhvr>
                                      <p:to>
                                        <p:strVal val="hidden"/>
                                      </p:to>
                                    </p:set>
                                  </p:childTnLst>
                                </p:cTn>
                              </p:par>
                            </p:childTnLst>
                          </p:cTn>
                        </p:par>
                        <p:par>
                          <p:cTn id="83" fill="hold">
                            <p:stCondLst>
                              <p:cond delay="2000"/>
                            </p:stCondLst>
                            <p:childTnLst>
                              <p:par>
                                <p:cTn id="84" presetID="1" presetClass="exit" presetSubtype="0" fill="hold" grpId="1" nodeType="after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childTnLst>
                          </p:cTn>
                        </p:par>
                        <p:par>
                          <p:cTn id="86" fill="hold">
                            <p:stCondLst>
                              <p:cond delay="2000"/>
                            </p:stCondLst>
                            <p:childTnLst>
                              <p:par>
                                <p:cTn id="87" presetID="1" presetClass="entr" presetSubtype="0" fill="hold" grpId="0" nodeType="afterEffect">
                                  <p:stCondLst>
                                    <p:cond delay="0"/>
                                  </p:stCondLst>
                                  <p:childTnLst>
                                    <p:set>
                                      <p:cBhvr>
                                        <p:cTn id="88" dur="1" fill="hold">
                                          <p:stCondLst>
                                            <p:cond delay="0"/>
                                          </p:stCondLst>
                                        </p:cTn>
                                        <p:tgtEl>
                                          <p:spTgt spid="291"/>
                                        </p:tgtEl>
                                        <p:attrNameLst>
                                          <p:attrName>style.visibility</p:attrName>
                                        </p:attrNameLst>
                                      </p:cBhvr>
                                      <p:to>
                                        <p:strVal val="visible"/>
                                      </p:to>
                                    </p:set>
                                  </p:childTnLst>
                                </p:cTn>
                              </p:par>
                            </p:childTnLst>
                          </p:cTn>
                        </p:par>
                        <p:par>
                          <p:cTn id="89" fill="hold">
                            <p:stCondLst>
                              <p:cond delay="2000"/>
                            </p:stCondLst>
                            <p:childTnLst>
                              <p:par>
                                <p:cTn id="90" presetID="1" presetClass="entr" presetSubtype="0" fill="hold" grpId="0" nodeType="afterEffect">
                                  <p:stCondLst>
                                    <p:cond delay="0"/>
                                  </p:stCondLst>
                                  <p:childTnLst>
                                    <p:set>
                                      <p:cBhvr>
                                        <p:cTn id="91" dur="1" fill="hold">
                                          <p:stCondLst>
                                            <p:cond delay="0"/>
                                          </p:stCondLst>
                                        </p:cTn>
                                        <p:tgtEl>
                                          <p:spTgt spid="29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287"/>
                                        </p:tgtEl>
                                        <p:attrNameLst>
                                          <p:attrName>style.visibility</p:attrName>
                                        </p:attrNameLst>
                                      </p:cBhvr>
                                      <p:to>
                                        <p:strVal val="hidden"/>
                                      </p:to>
                                    </p:set>
                                  </p:childTnLst>
                                </p:cTn>
                              </p:par>
                              <p:par>
                                <p:cTn id="96" presetID="1" presetClass="entr" presetSubtype="0" fill="hold" nodeType="withEffect">
                                  <p:stCondLst>
                                    <p:cond delay="0"/>
                                  </p:stCondLst>
                                  <p:childTnLst>
                                    <p:set>
                                      <p:cBhvr>
                                        <p:cTn id="97" dur="1" fill="hold">
                                          <p:stCondLst>
                                            <p:cond delay="0"/>
                                          </p:stCondLst>
                                        </p:cTn>
                                        <p:tgtEl>
                                          <p:spTgt spid="292"/>
                                        </p:tgtEl>
                                        <p:attrNameLst>
                                          <p:attrName>style.visibility</p:attrName>
                                        </p:attrNameLst>
                                      </p:cBhvr>
                                      <p:to>
                                        <p:strVal val="visible"/>
                                      </p:to>
                                    </p:set>
                                  </p:childTnLst>
                                </p:cTn>
                              </p:par>
                            </p:childTnLst>
                          </p:cTn>
                        </p:par>
                        <p:par>
                          <p:cTn id="98" fill="hold">
                            <p:stCondLst>
                              <p:cond delay="0"/>
                            </p:stCondLst>
                            <p:childTnLst>
                              <p:par>
                                <p:cTn id="99" presetID="1" presetClass="exit" presetSubtype="0" fill="hold" nodeType="afterEffect">
                                  <p:stCondLst>
                                    <p:cond delay="0"/>
                                  </p:stCondLst>
                                  <p:childTnLst>
                                    <p:set>
                                      <p:cBhvr>
                                        <p:cTn id="100" dur="1" fill="hold">
                                          <p:stCondLst>
                                            <p:cond delay="0"/>
                                          </p:stCondLst>
                                        </p:cTn>
                                        <p:tgtEl>
                                          <p:spTgt spid="289"/>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9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0" presetClass="path" presetSubtype="0" accel="50000" decel="50000" fill="hold" grpId="0" nodeType="clickEffect">
                                  <p:stCondLst>
                                    <p:cond delay="0"/>
                                  </p:stCondLst>
                                  <p:childTnLst>
                                    <p:animMotion origin="layout" path="M -4.72222E-6 -7.40741E-7 C 0.02362 -0.02824 0.0474 -0.05649 0.07275 -0.05649 C 0.09809 -0.05649 0.13889 -0.00949 0.15209 -7.40741E-7 " pathEditMode="relative" ptsTypes="aaA">
                                      <p:cBhvr>
                                        <p:cTn id="106" dur="2000" fill="hold"/>
                                        <p:tgtEl>
                                          <p:spTgt spid="277"/>
                                        </p:tgtEl>
                                        <p:attrNameLst>
                                          <p:attrName>ppt_x</p:attrName>
                                          <p:attrName>ppt_y</p:attrName>
                                        </p:attrNameLst>
                                      </p:cBhvr>
                                    </p:animMotion>
                                  </p:childTnLst>
                                </p:cTn>
                              </p:par>
                              <p:par>
                                <p:cTn id="107" presetID="0" presetClass="path" presetSubtype="0" accel="50000" decel="50000" fill="hold" grpId="1" nodeType="withEffect">
                                  <p:stCondLst>
                                    <p:cond delay="0"/>
                                  </p:stCondLst>
                                  <p:childTnLst>
                                    <p:animMotion origin="layout" path="M 0.00104 2.59259E-6 C -0.025 0.02731 -0.05052 0.05532 -0.07656 0.05416 C -0.10243 0.05301 -0.14115 0.00602 -0.15365 -0.00324 " pathEditMode="relative" rAng="0" ptsTypes="aaA">
                                      <p:cBhvr>
                                        <p:cTn id="108" dur="2000" fill="hold"/>
                                        <p:tgtEl>
                                          <p:spTgt spid="279"/>
                                        </p:tgtEl>
                                        <p:attrNameLst>
                                          <p:attrName>ppt_x</p:attrName>
                                          <p:attrName>ppt_y</p:attrName>
                                        </p:attrNameLst>
                                      </p:cBhvr>
                                      <p:rCtr x="-77" y="26"/>
                                    </p:animMotion>
                                  </p:childTnLst>
                                </p:cTn>
                              </p:par>
                            </p:childTnLst>
                          </p:cTn>
                        </p:par>
                        <p:par>
                          <p:cTn id="109" fill="hold">
                            <p:stCondLst>
                              <p:cond delay="2000"/>
                            </p:stCondLst>
                            <p:childTnLst>
                              <p:par>
                                <p:cTn id="110" presetID="1" presetClass="exit" presetSubtype="0" fill="hold" nodeType="afterEffect">
                                  <p:stCondLst>
                                    <p:cond delay="0"/>
                                  </p:stCondLst>
                                  <p:childTnLst>
                                    <p:set>
                                      <p:cBhvr>
                                        <p:cTn id="111" dur="1" fill="hold">
                                          <p:stCondLst>
                                            <p:cond delay="0"/>
                                          </p:stCondLst>
                                        </p:cTn>
                                        <p:tgtEl>
                                          <p:spTgt spid="292"/>
                                        </p:tgtEl>
                                        <p:attrNameLst>
                                          <p:attrName>style.visibility</p:attrName>
                                        </p:attrNameLst>
                                      </p:cBhvr>
                                      <p:to>
                                        <p:strVal val="hidden"/>
                                      </p:to>
                                    </p:set>
                                  </p:childTnLst>
                                </p:cTn>
                              </p:par>
                            </p:childTnLst>
                          </p:cTn>
                        </p:par>
                        <p:par>
                          <p:cTn id="112" fill="hold">
                            <p:stCondLst>
                              <p:cond delay="2000"/>
                            </p:stCondLst>
                            <p:childTnLst>
                              <p:par>
                                <p:cTn id="113" presetID="1" presetClass="exit" presetSubtype="0" fill="hold" nodeType="afterEffect">
                                  <p:stCondLst>
                                    <p:cond delay="0"/>
                                  </p:stCondLst>
                                  <p:childTnLst>
                                    <p:set>
                                      <p:cBhvr>
                                        <p:cTn id="114" dur="1" fill="hold">
                                          <p:stCondLst>
                                            <p:cond delay="0"/>
                                          </p:stCondLst>
                                        </p:cTn>
                                        <p:tgtEl>
                                          <p:spTgt spid="293"/>
                                        </p:tgtEl>
                                        <p:attrNameLst>
                                          <p:attrName>style.visibility</p:attrName>
                                        </p:attrNameLst>
                                      </p:cBhvr>
                                      <p:to>
                                        <p:strVal val="hidden"/>
                                      </p:to>
                                    </p:set>
                                  </p:childTnLst>
                                </p:cTn>
                              </p:par>
                            </p:childTnLst>
                          </p:cTn>
                        </p:par>
                        <p:par>
                          <p:cTn id="115" fill="hold">
                            <p:stCondLst>
                              <p:cond delay="2000"/>
                            </p:stCondLst>
                            <p:childTnLst>
                              <p:par>
                                <p:cTn id="116" presetID="1" presetClass="exit" presetSubtype="0" fill="hold" grpId="0" nodeType="afterEffect">
                                  <p:stCondLst>
                                    <p:cond delay="0"/>
                                  </p:stCondLst>
                                  <p:childTnLst>
                                    <p:set>
                                      <p:cBhvr>
                                        <p:cTn id="117" dur="1" fill="hold">
                                          <p:stCondLst>
                                            <p:cond delay="0"/>
                                          </p:stCondLst>
                                        </p:cTn>
                                        <p:tgtEl>
                                          <p:spTgt spid="279"/>
                                        </p:tgtEl>
                                        <p:attrNameLst>
                                          <p:attrName>style.visibility</p:attrName>
                                        </p:attrNameLst>
                                      </p:cBhvr>
                                      <p:to>
                                        <p:strVal val="hidden"/>
                                      </p:to>
                                    </p:set>
                                  </p:childTnLst>
                                </p:cTn>
                              </p:par>
                            </p:childTnLst>
                          </p:cTn>
                        </p:par>
                        <p:par>
                          <p:cTn id="118" fill="hold">
                            <p:stCondLst>
                              <p:cond delay="2000"/>
                            </p:stCondLst>
                            <p:childTnLst>
                              <p:par>
                                <p:cTn id="119" presetID="1" presetClass="exit" presetSubtype="0" fill="hold" grpId="2" nodeType="afterEffect">
                                  <p:stCondLst>
                                    <p:cond delay="0"/>
                                  </p:stCondLst>
                                  <p:childTnLst>
                                    <p:set>
                                      <p:cBhvr>
                                        <p:cTn id="120" dur="1" fill="hold">
                                          <p:stCondLst>
                                            <p:cond delay="0"/>
                                          </p:stCondLst>
                                        </p:cTn>
                                        <p:tgtEl>
                                          <p:spTgt spid="277"/>
                                        </p:tgtEl>
                                        <p:attrNameLst>
                                          <p:attrName>style.visibility</p:attrName>
                                        </p:attrNameLst>
                                      </p:cBhvr>
                                      <p:to>
                                        <p:strVal val="hidden"/>
                                      </p:to>
                                    </p:set>
                                  </p:childTnLst>
                                </p:cTn>
                              </p:par>
                            </p:childTnLst>
                          </p:cTn>
                        </p:par>
                        <p:par>
                          <p:cTn id="121" fill="hold">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297"/>
                                        </p:tgtEl>
                                        <p:attrNameLst>
                                          <p:attrName>style.visibility</p:attrName>
                                        </p:attrNameLst>
                                      </p:cBhvr>
                                      <p:to>
                                        <p:strVal val="visible"/>
                                      </p:to>
                                    </p:set>
                                  </p:childTnLst>
                                </p:cTn>
                              </p:par>
                            </p:childTnLst>
                          </p:cTn>
                        </p:par>
                        <p:par>
                          <p:cTn id="124" fill="hold">
                            <p:stCondLst>
                              <p:cond delay="2000"/>
                            </p:stCondLst>
                            <p:childTnLst>
                              <p:par>
                                <p:cTn id="125" presetID="1" presetClass="entr" presetSubtype="0" fill="hold" grpId="0" nodeType="afterEffect">
                                  <p:stCondLst>
                                    <p:cond delay="0"/>
                                  </p:stCondLst>
                                  <p:childTnLst>
                                    <p:set>
                                      <p:cBhvr>
                                        <p:cTn id="126" dur="1" fill="hold">
                                          <p:stCondLst>
                                            <p:cond delay="0"/>
                                          </p:stCondLst>
                                        </p:cTn>
                                        <p:tgtEl>
                                          <p:spTgt spid="298"/>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nodeType="afterEffect">
                                  <p:stCondLst>
                                    <p:cond delay="0"/>
                                  </p:stCondLst>
                                  <p:childTnLst>
                                    <p:set>
                                      <p:cBhvr>
                                        <p:cTn id="129" dur="1" fill="hold">
                                          <p:stCondLst>
                                            <p:cond delay="0"/>
                                          </p:stCondLst>
                                        </p:cTn>
                                        <p:tgtEl>
                                          <p:spTgt spid="296"/>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296"/>
                                        </p:tgtEl>
                                        <p:attrNameLst>
                                          <p:attrName>style.visibility</p:attrName>
                                        </p:attrNameLst>
                                      </p:cBhvr>
                                      <p:to>
                                        <p:strVal val="hidden"/>
                                      </p:to>
                                    </p:set>
                                  </p:childTnLst>
                                </p:cTn>
                              </p:par>
                            </p:childTnLst>
                          </p:cTn>
                        </p:par>
                        <p:par>
                          <p:cTn id="134" fill="hold">
                            <p:stCondLst>
                              <p:cond delay="0"/>
                            </p:stCondLst>
                            <p:childTnLst>
                              <p:par>
                                <p:cTn id="135" presetID="1" presetClass="entr" presetSubtype="0" fill="hold" nodeType="afterEffect">
                                  <p:stCondLst>
                                    <p:cond delay="0"/>
                                  </p:stCondLst>
                                  <p:childTnLst>
                                    <p:set>
                                      <p:cBhvr>
                                        <p:cTn id="136" dur="1" fill="hold">
                                          <p:stCondLst>
                                            <p:cond delay="0"/>
                                          </p:stCondLst>
                                        </p:cTn>
                                        <p:tgtEl>
                                          <p:spTgt spid="316"/>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mph" presetSubtype="2" fill="hold" nodeType="clickEffect">
                                  <p:stCondLst>
                                    <p:cond delay="0"/>
                                  </p:stCondLst>
                                  <p:childTnLst>
                                    <p:animClr clrSpc="rgb">
                                      <p:cBhvr>
                                        <p:cTn id="140" dur="1000" fill="hold"/>
                                        <p:tgtEl>
                                          <p:spTgt spid="262"/>
                                        </p:tgtEl>
                                        <p:attrNameLst>
                                          <p:attrName>fillcolor</p:attrName>
                                        </p:attrNameLst>
                                      </p:cBhvr>
                                      <p:to>
                                        <a:schemeClr val="bg1"/>
                                      </p:to>
                                    </p:animClr>
                                    <p:set>
                                      <p:cBhvr>
                                        <p:cTn id="141" dur="1000" fill="hold"/>
                                        <p:tgtEl>
                                          <p:spTgt spid="262"/>
                                        </p:tgtEl>
                                        <p:attrNameLst>
                                          <p:attrName>fill.type</p:attrName>
                                        </p:attrNameLst>
                                      </p:cBhvr>
                                      <p:to>
                                        <p:strVal val="solid"/>
                                      </p:to>
                                    </p:set>
                                    <p:set>
                                      <p:cBhvr>
                                        <p:cTn id="142" dur="1000" fill="hold"/>
                                        <p:tgtEl>
                                          <p:spTgt spid="262"/>
                                        </p:tgtEl>
                                        <p:attrNameLst>
                                          <p:attrName>fill.on</p:attrName>
                                        </p:attrNameLst>
                                      </p:cBhvr>
                                      <p:to>
                                        <p:strVal val="true"/>
                                      </p:to>
                                    </p:set>
                                  </p:childTnLst>
                                </p:cTn>
                              </p:par>
                              <p:par>
                                <p:cTn id="143" presetID="3" presetClass="emph" presetSubtype="2" fill="hold" grpId="1" nodeType="withEffect">
                                  <p:stCondLst>
                                    <p:cond delay="0"/>
                                  </p:stCondLst>
                                  <p:childTnLst>
                                    <p:animClr clrSpc="rgb">
                                      <p:cBhvr override="childStyle">
                                        <p:cTn id="144" dur="1000" fill="hold"/>
                                        <p:tgtEl>
                                          <p:spTgt spid="272"/>
                                        </p:tgtEl>
                                        <p:attrNameLst>
                                          <p:attrName>style.color</p:attrName>
                                        </p:attrNameLst>
                                      </p:cBhvr>
                                      <p:to>
                                        <a:schemeClr val="tx1"/>
                                      </p:to>
                                    </p:animClr>
                                  </p:childTnLst>
                                </p:cTn>
                              </p:par>
                            </p:childTnLst>
                          </p:cTn>
                        </p:par>
                        <p:par>
                          <p:cTn id="145" fill="hold">
                            <p:stCondLst>
                              <p:cond delay="1000"/>
                            </p:stCondLst>
                            <p:childTnLst>
                              <p:par>
                                <p:cTn id="146" presetID="0" presetClass="path" presetSubtype="0" accel="50000" decel="50000" fill="hold" grpId="2" nodeType="afterEffect">
                                  <p:stCondLst>
                                    <p:cond delay="0"/>
                                  </p:stCondLst>
                                  <p:childTnLst>
                                    <p:animMotion origin="layout" path="M 4.44444E-6 3.7037E-6 C 0.07535 -0.03797 0.15069 -0.07593 0.22604 -0.07593 C 0.30139 -0.07593 0.41458 -0.01274 0.45226 3.7037E-6 " pathEditMode="relative" ptsTypes="aaA">
                                      <p:cBhvr>
                                        <p:cTn id="147" dur="2000" fill="hold"/>
                                        <p:tgtEl>
                                          <p:spTgt spid="272"/>
                                        </p:tgtEl>
                                        <p:attrNameLst>
                                          <p:attrName>ppt_x</p:attrName>
                                          <p:attrName>ppt_y</p:attrName>
                                        </p:attrNameLst>
                                      </p:cBhvr>
                                    </p:animMotion>
                                  </p:childTnLst>
                                </p:cTn>
                              </p:par>
                              <p:par>
                                <p:cTn id="148" presetID="0" presetClass="path" presetSubtype="0" accel="50000" decel="50000" fill="hold" grpId="0" nodeType="withEffect">
                                  <p:stCondLst>
                                    <p:cond delay="0"/>
                                  </p:stCondLst>
                                  <p:childTnLst>
                                    <p:animMotion origin="layout" path="M 0.00191 0.0007 C -0.07413 0.03958 -0.15017 0.07847 -0.22552 0.07847 C -0.30087 0.07847 -0.41285 0.01366 -0.45035 0.0007 " pathEditMode="relative" rAng="0" ptsTypes="aaA">
                                      <p:cBhvr>
                                        <p:cTn id="149" dur="2000" fill="hold"/>
                                        <p:tgtEl>
                                          <p:spTgt spid="278"/>
                                        </p:tgtEl>
                                        <p:attrNameLst>
                                          <p:attrName>ppt_x</p:attrName>
                                          <p:attrName>ppt_y</p:attrName>
                                        </p:attrNameLst>
                                      </p:cBhvr>
                                      <p:rCtr x="-226" y="39"/>
                                    </p:animMotion>
                                  </p:childTnLst>
                                </p:cTn>
                              </p:par>
                            </p:childTnLst>
                          </p:cTn>
                        </p:par>
                        <p:par>
                          <p:cTn id="150" fill="hold">
                            <p:stCondLst>
                              <p:cond delay="3000"/>
                            </p:stCondLst>
                            <p:childTnLst>
                              <p:par>
                                <p:cTn id="151" presetID="1" presetClass="exit" presetSubtype="0" fill="hold" grpId="1" nodeType="afterEffect">
                                  <p:stCondLst>
                                    <p:cond delay="0"/>
                                  </p:stCondLst>
                                  <p:childTnLst>
                                    <p:set>
                                      <p:cBhvr>
                                        <p:cTn id="152" dur="1" fill="hold">
                                          <p:stCondLst>
                                            <p:cond delay="0"/>
                                          </p:stCondLst>
                                        </p:cTn>
                                        <p:tgtEl>
                                          <p:spTgt spid="278"/>
                                        </p:tgtEl>
                                        <p:attrNameLst>
                                          <p:attrName>style.visibility</p:attrName>
                                        </p:attrNameLst>
                                      </p:cBhvr>
                                      <p:to>
                                        <p:strVal val="hidden"/>
                                      </p:to>
                                    </p:set>
                                  </p:childTnLst>
                                </p:cTn>
                              </p:par>
                            </p:childTnLst>
                          </p:cTn>
                        </p:par>
                        <p:par>
                          <p:cTn id="153" fill="hold">
                            <p:stCondLst>
                              <p:cond delay="3000"/>
                            </p:stCondLst>
                            <p:childTnLst>
                              <p:par>
                                <p:cTn id="154" presetID="1" presetClass="exit" presetSubtype="0" fill="hold" grpId="3" nodeType="afterEffect">
                                  <p:stCondLst>
                                    <p:cond delay="0"/>
                                  </p:stCondLst>
                                  <p:childTnLst>
                                    <p:set>
                                      <p:cBhvr>
                                        <p:cTn id="155" dur="1" fill="hold">
                                          <p:stCondLst>
                                            <p:cond delay="0"/>
                                          </p:stCondLst>
                                        </p:cTn>
                                        <p:tgtEl>
                                          <p:spTgt spid="272"/>
                                        </p:tgtEl>
                                        <p:attrNameLst>
                                          <p:attrName>style.visibility</p:attrName>
                                        </p:attrNameLst>
                                      </p:cBhvr>
                                      <p:to>
                                        <p:strVal val="hidden"/>
                                      </p:to>
                                    </p:set>
                                  </p:childTnLst>
                                </p:cTn>
                              </p:par>
                            </p:childTnLst>
                          </p:cTn>
                        </p:par>
                        <p:par>
                          <p:cTn id="156" fill="hold">
                            <p:stCondLst>
                              <p:cond delay="3000"/>
                            </p:stCondLst>
                            <p:childTnLst>
                              <p:par>
                                <p:cTn id="157" presetID="1" presetClass="entr" presetSubtype="0" fill="hold" grpId="0" nodeType="afterEffect">
                                  <p:stCondLst>
                                    <p:cond delay="0"/>
                                  </p:stCondLst>
                                  <p:childTnLst>
                                    <p:set>
                                      <p:cBhvr>
                                        <p:cTn id="158" dur="1" fill="hold">
                                          <p:stCondLst>
                                            <p:cond delay="0"/>
                                          </p:stCondLst>
                                        </p:cTn>
                                        <p:tgtEl>
                                          <p:spTgt spid="299"/>
                                        </p:tgtEl>
                                        <p:attrNameLst>
                                          <p:attrName>style.visibility</p:attrName>
                                        </p:attrNameLst>
                                      </p:cBhvr>
                                      <p:to>
                                        <p:strVal val="visible"/>
                                      </p:to>
                                    </p:set>
                                  </p:childTnLst>
                                </p:cTn>
                              </p:par>
                            </p:childTnLst>
                          </p:cTn>
                        </p:par>
                        <p:par>
                          <p:cTn id="159" fill="hold">
                            <p:stCondLst>
                              <p:cond delay="3000"/>
                            </p:stCondLst>
                            <p:childTnLst>
                              <p:par>
                                <p:cTn id="160" presetID="1" presetClass="entr" presetSubtype="0" fill="hold" grpId="0" nodeType="afterEffect">
                                  <p:stCondLst>
                                    <p:cond delay="0"/>
                                  </p:stCondLst>
                                  <p:childTnLst>
                                    <p:set>
                                      <p:cBhvr>
                                        <p:cTn id="161"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p:bldP spid="272" grpId="1"/>
      <p:bldP spid="272" grpId="2"/>
      <p:bldP spid="272" grpId="3"/>
      <p:bldP spid="274" grpId="0"/>
      <p:bldP spid="274" grpId="1"/>
      <p:bldP spid="276" grpId="0"/>
      <p:bldP spid="276" grpId="1"/>
      <p:bldP spid="277" grpId="0"/>
      <p:bldP spid="277" grpId="2"/>
      <p:bldP spid="278" grpId="0"/>
      <p:bldP spid="278" grpId="1"/>
      <p:bldP spid="279" grpId="0"/>
      <p:bldP spid="279" grpId="1"/>
      <p:bldP spid="280" grpId="0"/>
      <p:bldP spid="280" grpId="1"/>
      <p:bldP spid="281" grpId="0"/>
      <p:bldP spid="281" grpId="1"/>
      <p:bldP spid="284" grpId="0"/>
      <p:bldP spid="285" grpId="0"/>
      <p:bldP spid="290" grpId="0"/>
      <p:bldP spid="291" grpId="0"/>
      <p:bldP spid="297" grpId="0"/>
      <p:bldP spid="298" grpId="0"/>
      <p:bldP spid="299" grpId="0"/>
      <p:bldP spid="300" grpId="0"/>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Mathematical Induction</a:t>
            </a:r>
            <a:endParaRPr lang="en-US" sz="4000" dirty="0">
              <a:solidFill>
                <a:schemeClr val="tx1"/>
              </a:solidFill>
            </a:endParaRPr>
          </a:p>
        </p:txBody>
      </p:sp>
      <p:sp>
        <p:nvSpPr>
          <p:cNvPr id="760835" name="Rectangle 3"/>
          <p:cNvSpPr>
            <a:spLocks noChangeArrowheads="1"/>
          </p:cNvSpPr>
          <p:nvPr/>
        </p:nvSpPr>
        <p:spPr bwMode="auto">
          <a:xfrm>
            <a:off x="482600" y="1155700"/>
            <a:ext cx="80518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Algorithmic analysis often requires proving properties that apply to all nonnegative integers.  For example, the analysis of selection sort depended on the correctness of the following formula:</a:t>
            </a:r>
          </a:p>
          <a:p>
            <a:pPr marL="342900" indent="-342900" algn="just">
              <a:lnSpc>
                <a:spcPct val="85000"/>
              </a:lnSpc>
              <a:spcAft>
                <a:spcPct val="50000"/>
              </a:spcAft>
            </a:pPr>
            <a:endParaRPr lang="en-US" sz="2400" b="0" dirty="0">
              <a:solidFill>
                <a:srgbClr val="000000"/>
              </a:solidFill>
            </a:endParaRPr>
          </a:p>
        </p:txBody>
      </p:sp>
      <p:sp>
        <p:nvSpPr>
          <p:cNvPr id="760842" name="Rectangle 10"/>
          <p:cNvSpPr>
            <a:spLocks noChangeArrowheads="1"/>
          </p:cNvSpPr>
          <p:nvPr/>
        </p:nvSpPr>
        <p:spPr bwMode="auto">
          <a:xfrm>
            <a:off x="482600" y="3276600"/>
            <a:ext cx="8051800" cy="1143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most important mathematical technique for proving the correctness of such formulas is </a:t>
            </a:r>
            <a:r>
              <a:rPr lang="en-US" sz="2400" i="1" dirty="0" smtClean="0">
                <a:solidFill>
                  <a:srgbClr val="000000"/>
                </a:solidFill>
              </a:rPr>
              <a:t>mathematical induction</a:t>
            </a:r>
            <a:r>
              <a:rPr lang="en-US" sz="2400" b="0" i="1" dirty="0" smtClean="0">
                <a:solidFill>
                  <a:srgbClr val="000000"/>
                </a:solidFill>
              </a:rPr>
              <a:t>,</a:t>
            </a:r>
            <a:r>
              <a:rPr lang="en-US" sz="2400" b="0" dirty="0" smtClean="0">
                <a:solidFill>
                  <a:srgbClr val="000000"/>
                </a:solidFill>
              </a:rPr>
              <a:t> which consists of the following steps:</a:t>
            </a:r>
          </a:p>
        </p:txBody>
      </p:sp>
      <p:sp>
        <p:nvSpPr>
          <p:cNvPr id="760843" name="Text Box 11"/>
          <p:cNvSpPr txBox="1">
            <a:spLocks noChangeArrowheads="1"/>
          </p:cNvSpPr>
          <p:nvPr/>
        </p:nvSpPr>
        <p:spPr bwMode="auto">
          <a:xfrm>
            <a:off x="5334000" y="2489200"/>
            <a:ext cx="533400" cy="5492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3000" b="0">
                <a:solidFill>
                  <a:srgbClr val="000000"/>
                </a:solidFill>
              </a:rPr>
              <a:t>∑</a:t>
            </a:r>
            <a:endParaRPr lang="en-US" sz="1600" b="0">
              <a:solidFill>
                <a:srgbClr val="000000"/>
              </a:solidFill>
              <a:latin typeface="Helvetica Neue" charset="0"/>
            </a:endParaRPr>
          </a:p>
        </p:txBody>
      </p:sp>
      <p:sp>
        <p:nvSpPr>
          <p:cNvPr id="760844" name="Text Box 12"/>
          <p:cNvSpPr txBox="1">
            <a:spLocks noChangeArrowheads="1"/>
          </p:cNvSpPr>
          <p:nvPr/>
        </p:nvSpPr>
        <p:spPr bwMode="auto">
          <a:xfrm>
            <a:off x="5308600" y="2895600"/>
            <a:ext cx="5334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0" i="1">
                <a:solidFill>
                  <a:srgbClr val="000000"/>
                </a:solidFill>
              </a:rPr>
              <a:t>i</a:t>
            </a:r>
            <a:r>
              <a:rPr lang="en-US" sz="1600" b="0" i="1">
                <a:solidFill>
                  <a:srgbClr val="000000"/>
                </a:solidFill>
              </a:rPr>
              <a:t> </a:t>
            </a:r>
            <a:r>
              <a:rPr lang="en-US" b="0">
                <a:solidFill>
                  <a:srgbClr val="000000"/>
                </a:solidFill>
              </a:rPr>
              <a:t>= 1</a:t>
            </a:r>
            <a:endParaRPr lang="en-US" b="0" i="1">
              <a:solidFill>
                <a:srgbClr val="000000"/>
              </a:solidFill>
            </a:endParaRPr>
          </a:p>
        </p:txBody>
      </p:sp>
      <p:sp>
        <p:nvSpPr>
          <p:cNvPr id="760845" name="Text Box 13"/>
          <p:cNvSpPr txBox="1">
            <a:spLocks noChangeArrowheads="1"/>
          </p:cNvSpPr>
          <p:nvPr/>
        </p:nvSpPr>
        <p:spPr bwMode="auto">
          <a:xfrm>
            <a:off x="5410200" y="2362200"/>
            <a:ext cx="2286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0" i="1">
                <a:solidFill>
                  <a:srgbClr val="000000"/>
                </a:solidFill>
              </a:rPr>
              <a:t>N</a:t>
            </a:r>
          </a:p>
        </p:txBody>
      </p:sp>
      <p:sp>
        <p:nvSpPr>
          <p:cNvPr id="760846" name="Rectangle 14"/>
          <p:cNvSpPr>
            <a:spLocks noChangeArrowheads="1"/>
          </p:cNvSpPr>
          <p:nvPr/>
        </p:nvSpPr>
        <p:spPr bwMode="auto">
          <a:xfrm>
            <a:off x="5689600" y="2573338"/>
            <a:ext cx="254000" cy="396875"/>
          </a:xfrm>
          <a:prstGeom prst="rect">
            <a:avLst/>
          </a:prstGeom>
          <a:noFill/>
          <a:ln w="9525">
            <a:noFill/>
            <a:miter lim="800000"/>
            <a:headEnd/>
            <a:tailEnd/>
          </a:ln>
          <a:effectLst/>
        </p:spPr>
        <p:txBody>
          <a:bodyPr wrap="none">
            <a:prstTxWarp prst="textNoShape">
              <a:avLst/>
            </a:prstTxWarp>
            <a:spAutoFit/>
          </a:bodyPr>
          <a:lstStyle/>
          <a:p>
            <a:r>
              <a:rPr lang="en-US" sz="2000" b="0" i="1">
                <a:solidFill>
                  <a:srgbClr val="000000"/>
                </a:solidFill>
              </a:rPr>
              <a:t>i</a:t>
            </a:r>
            <a:endParaRPr lang="en-US" sz="2400" b="0" i="1">
              <a:solidFill>
                <a:srgbClr val="000000"/>
              </a:solidFill>
            </a:endParaRPr>
          </a:p>
        </p:txBody>
      </p:sp>
      <p:sp>
        <p:nvSpPr>
          <p:cNvPr id="760847" name="Rectangle 15"/>
          <p:cNvSpPr>
            <a:spLocks noChangeArrowheads="1"/>
          </p:cNvSpPr>
          <p:nvPr/>
        </p:nvSpPr>
        <p:spPr bwMode="auto">
          <a:xfrm>
            <a:off x="1231900" y="2600325"/>
            <a:ext cx="4132263" cy="396875"/>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1  +  2  +  3  +  </a:t>
            </a:r>
            <a:r>
              <a:rPr lang="en-US" sz="2000" b="0" baseline="30000" dirty="0">
                <a:solidFill>
                  <a:srgbClr val="000000"/>
                </a:solidFill>
              </a:rPr>
              <a:t>. . .</a:t>
            </a:r>
            <a:r>
              <a:rPr lang="en-US" sz="2000" b="0" dirty="0">
                <a:solidFill>
                  <a:srgbClr val="000000"/>
                </a:solidFill>
              </a:rPr>
              <a:t>  +  (</a:t>
            </a:r>
            <a:r>
              <a:rPr lang="en-US" sz="2000" b="0" i="1" dirty="0">
                <a:solidFill>
                  <a:srgbClr val="000000"/>
                </a:solidFill>
              </a:rPr>
              <a:t>N</a:t>
            </a:r>
            <a:r>
              <a:rPr lang="en-US" sz="2000" b="0" dirty="0">
                <a:solidFill>
                  <a:srgbClr val="000000"/>
                </a:solidFill>
              </a:rPr>
              <a:t> </a:t>
            </a:r>
            <a:r>
              <a:rPr lang="en-US" sz="2000" b="0" dirty="0">
                <a:solidFill>
                  <a:srgbClr val="000000"/>
                </a:solidFill>
                <a:latin typeface="Courier New" charset="0"/>
              </a:rPr>
              <a:t>-</a:t>
            </a:r>
            <a:r>
              <a:rPr lang="en-US" sz="2000" b="0" dirty="0">
                <a:solidFill>
                  <a:srgbClr val="000000"/>
                </a:solidFill>
              </a:rPr>
              <a:t> 1)  +  </a:t>
            </a:r>
            <a:r>
              <a:rPr lang="en-US" sz="2000" b="0" i="1" dirty="0">
                <a:solidFill>
                  <a:srgbClr val="000000"/>
                </a:solidFill>
              </a:rPr>
              <a:t>N</a:t>
            </a:r>
            <a:r>
              <a:rPr lang="en-US" sz="2000" b="0" dirty="0">
                <a:solidFill>
                  <a:srgbClr val="000000"/>
                </a:solidFill>
              </a:rPr>
              <a:t>   =  </a:t>
            </a:r>
          </a:p>
        </p:txBody>
      </p:sp>
      <p:sp>
        <p:nvSpPr>
          <p:cNvPr id="760848" name="Rectangle 16"/>
          <p:cNvSpPr>
            <a:spLocks noChangeArrowheads="1"/>
          </p:cNvSpPr>
          <p:nvPr/>
        </p:nvSpPr>
        <p:spPr bwMode="auto">
          <a:xfrm>
            <a:off x="5984875" y="2589213"/>
            <a:ext cx="517525" cy="396875"/>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 =  </a:t>
            </a:r>
          </a:p>
        </p:txBody>
      </p:sp>
      <p:sp>
        <p:nvSpPr>
          <p:cNvPr id="760849" name="Rectangle 17"/>
          <p:cNvSpPr>
            <a:spLocks noChangeArrowheads="1"/>
          </p:cNvSpPr>
          <p:nvPr/>
        </p:nvSpPr>
        <p:spPr bwMode="auto">
          <a:xfrm>
            <a:off x="6388100" y="2419350"/>
            <a:ext cx="1336675" cy="396875"/>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760850" name="Line 18"/>
          <p:cNvSpPr>
            <a:spLocks noChangeShapeType="1"/>
          </p:cNvSpPr>
          <p:nvPr/>
        </p:nvSpPr>
        <p:spPr bwMode="auto">
          <a:xfrm>
            <a:off x="6451600" y="2798763"/>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0851" name="Rectangle 19"/>
          <p:cNvSpPr>
            <a:spLocks noChangeArrowheads="1"/>
          </p:cNvSpPr>
          <p:nvPr/>
        </p:nvSpPr>
        <p:spPr bwMode="auto">
          <a:xfrm>
            <a:off x="6388100" y="2727325"/>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grpSp>
        <p:nvGrpSpPr>
          <p:cNvPr id="20" name="Group 19"/>
          <p:cNvGrpSpPr/>
          <p:nvPr/>
        </p:nvGrpSpPr>
        <p:grpSpPr>
          <a:xfrm>
            <a:off x="838200" y="4343400"/>
            <a:ext cx="7467600" cy="1095685"/>
            <a:chOff x="990600" y="3505200"/>
            <a:chExt cx="7467600" cy="1095685"/>
          </a:xfrm>
        </p:grpSpPr>
        <p:sp>
          <p:nvSpPr>
            <p:cNvPr id="21" name="TextBox 20"/>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smtClean="0"/>
                <a:t>1.</a:t>
              </a:r>
              <a:endParaRPr lang="en-US" sz="2400" b="0" dirty="0"/>
            </a:p>
          </p:txBody>
        </p:sp>
        <p:sp>
          <p:nvSpPr>
            <p:cNvPr id="22" name="TextBox 21"/>
            <p:cNvSpPr txBox="1"/>
            <p:nvPr/>
          </p:nvSpPr>
          <p:spPr>
            <a:xfrm>
              <a:off x="1371600" y="3505200"/>
              <a:ext cx="7086600" cy="1095685"/>
            </a:xfrm>
            <a:prstGeom prst="rect">
              <a:avLst/>
            </a:prstGeom>
            <a:noFill/>
          </p:spPr>
          <p:txBody>
            <a:bodyPr wrap="square" rtlCol="0">
              <a:spAutoFit/>
            </a:bodyPr>
            <a:lstStyle/>
            <a:p>
              <a:pPr algn="just">
                <a:lnSpc>
                  <a:spcPct val="90000"/>
                </a:lnSpc>
              </a:pPr>
              <a:r>
                <a:rPr lang="en-US" sz="2400" b="0" i="1" dirty="0" smtClean="0"/>
                <a:t>Prove the base case.</a:t>
              </a:r>
              <a:r>
                <a:rPr lang="en-US" sz="2400" b="0" dirty="0" smtClean="0"/>
                <a:t>  In the base case, you prove that the formula holds when </a:t>
              </a:r>
              <a:r>
                <a:rPr lang="en-US" sz="2400" b="0" i="1" dirty="0" smtClean="0"/>
                <a:t>N </a:t>
              </a:r>
              <a:r>
                <a:rPr lang="en-US" sz="2400" b="0" dirty="0" smtClean="0"/>
                <a:t>has the </a:t>
              </a:r>
              <a:r>
                <a:rPr lang="en-US" sz="2400" i="1" dirty="0" smtClean="0"/>
                <a:t>basis value</a:t>
              </a:r>
              <a:r>
                <a:rPr lang="en-US" sz="2400" b="0" i="1" dirty="0" smtClean="0"/>
                <a:t>,</a:t>
              </a:r>
              <a:r>
                <a:rPr lang="en-US" sz="2400" b="0" dirty="0" smtClean="0"/>
                <a:t> which is typically 0 or 1.</a:t>
              </a:r>
              <a:endParaRPr lang="en-US" sz="2400" b="0" dirty="0"/>
            </a:p>
          </p:txBody>
        </p:sp>
      </p:grpSp>
      <p:grpSp>
        <p:nvGrpSpPr>
          <p:cNvPr id="23" name="Group 22"/>
          <p:cNvGrpSpPr/>
          <p:nvPr/>
        </p:nvGrpSpPr>
        <p:grpSpPr>
          <a:xfrm>
            <a:off x="838200" y="5403604"/>
            <a:ext cx="7467600" cy="1095685"/>
            <a:chOff x="990600" y="3505200"/>
            <a:chExt cx="7467600" cy="1095685"/>
          </a:xfrm>
        </p:grpSpPr>
        <p:sp>
          <p:nvSpPr>
            <p:cNvPr id="24" name="TextBox 23"/>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smtClean="0"/>
                <a:t>2.</a:t>
              </a:r>
              <a:endParaRPr lang="en-US" sz="2400" b="0" dirty="0"/>
            </a:p>
          </p:txBody>
        </p:sp>
        <p:sp>
          <p:nvSpPr>
            <p:cNvPr id="25" name="TextBox 24"/>
            <p:cNvSpPr txBox="1"/>
            <p:nvPr/>
          </p:nvSpPr>
          <p:spPr>
            <a:xfrm>
              <a:off x="1371600" y="3505200"/>
              <a:ext cx="7086600" cy="1095685"/>
            </a:xfrm>
            <a:prstGeom prst="rect">
              <a:avLst/>
            </a:prstGeom>
            <a:noFill/>
          </p:spPr>
          <p:txBody>
            <a:bodyPr wrap="square" rtlCol="0">
              <a:spAutoFit/>
            </a:bodyPr>
            <a:lstStyle/>
            <a:p>
              <a:pPr algn="just">
                <a:lnSpc>
                  <a:spcPct val="90000"/>
                </a:lnSpc>
              </a:pPr>
              <a:r>
                <a:rPr lang="en-US" sz="2400" b="0" i="1" dirty="0" smtClean="0"/>
                <a:t>Prove the inductive case.</a:t>
              </a:r>
              <a:r>
                <a:rPr lang="en-US" sz="2400" b="0" dirty="0" smtClean="0"/>
                <a:t>  The second step is to show that assuming the formula holds for </a:t>
              </a:r>
              <a:r>
                <a:rPr lang="en-US" sz="2400" b="0" i="1" dirty="0" smtClean="0"/>
                <a:t>N,</a:t>
              </a:r>
              <a:r>
                <a:rPr lang="en-US" sz="2400" b="0" dirty="0" smtClean="0"/>
                <a:t> you can prove that it holds for </a:t>
              </a:r>
              <a:r>
                <a:rPr lang="en-US" sz="2400" b="0" i="1" dirty="0" smtClean="0"/>
                <a:t>N</a:t>
              </a:r>
              <a:r>
                <a:rPr lang="en-US" sz="2400" b="0" dirty="0" smtClean="0"/>
                <a:t> + 1.</a:t>
              </a:r>
              <a:endParaRPr lang="en-US" sz="2400" b="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Example of Mathematical Induction</a:t>
            </a:r>
            <a:endParaRPr lang="en-US" sz="4000" dirty="0">
              <a:solidFill>
                <a:schemeClr val="tx1"/>
              </a:solidFill>
            </a:endParaRPr>
          </a:p>
        </p:txBody>
      </p:sp>
      <p:sp>
        <p:nvSpPr>
          <p:cNvPr id="760847" name="Rectangle 15"/>
          <p:cNvSpPr>
            <a:spLocks noChangeArrowheads="1"/>
          </p:cNvSpPr>
          <p:nvPr/>
        </p:nvSpPr>
        <p:spPr bwMode="auto">
          <a:xfrm>
            <a:off x="2146300" y="1400175"/>
            <a:ext cx="4132263" cy="396875"/>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1  +  2  +  3  +  </a:t>
            </a:r>
            <a:r>
              <a:rPr lang="en-US" sz="2000" b="0" baseline="30000" dirty="0">
                <a:solidFill>
                  <a:srgbClr val="000000"/>
                </a:solidFill>
              </a:rPr>
              <a:t>. . .</a:t>
            </a:r>
            <a:r>
              <a:rPr lang="en-US" sz="2000" b="0" dirty="0">
                <a:solidFill>
                  <a:srgbClr val="000000"/>
                </a:solidFill>
              </a:rPr>
              <a:t>  +  (</a:t>
            </a:r>
            <a:r>
              <a:rPr lang="en-US" sz="2000" b="0" i="1" dirty="0">
                <a:solidFill>
                  <a:srgbClr val="000000"/>
                </a:solidFill>
              </a:rPr>
              <a:t>N</a:t>
            </a:r>
            <a:r>
              <a:rPr lang="en-US" sz="2000" b="0" dirty="0">
                <a:solidFill>
                  <a:srgbClr val="000000"/>
                </a:solidFill>
              </a:rPr>
              <a:t> </a:t>
            </a:r>
            <a:r>
              <a:rPr lang="en-US" sz="2000" b="0" dirty="0">
                <a:solidFill>
                  <a:srgbClr val="000000"/>
                </a:solidFill>
                <a:latin typeface="Courier New" charset="0"/>
              </a:rPr>
              <a:t>-</a:t>
            </a:r>
            <a:r>
              <a:rPr lang="en-US" sz="2000" b="0" dirty="0">
                <a:solidFill>
                  <a:srgbClr val="000000"/>
                </a:solidFill>
              </a:rPr>
              <a:t> 1)  +  </a:t>
            </a:r>
            <a:r>
              <a:rPr lang="en-US" sz="2000" b="0" i="1" dirty="0">
                <a:solidFill>
                  <a:srgbClr val="000000"/>
                </a:solidFill>
              </a:rPr>
              <a:t>N</a:t>
            </a:r>
            <a:r>
              <a:rPr lang="en-US" sz="2000" b="0" dirty="0">
                <a:solidFill>
                  <a:srgbClr val="000000"/>
                </a:solidFill>
              </a:rPr>
              <a:t>   =  </a:t>
            </a:r>
          </a:p>
        </p:txBody>
      </p:sp>
      <p:sp>
        <p:nvSpPr>
          <p:cNvPr id="760849" name="Rectangle 17"/>
          <p:cNvSpPr>
            <a:spLocks noChangeArrowheads="1"/>
          </p:cNvSpPr>
          <p:nvPr/>
        </p:nvSpPr>
        <p:spPr bwMode="auto">
          <a:xfrm>
            <a:off x="6207125" y="1231295"/>
            <a:ext cx="1336675" cy="396875"/>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760850" name="Line 18"/>
          <p:cNvSpPr>
            <a:spLocks noChangeShapeType="1"/>
          </p:cNvSpPr>
          <p:nvPr/>
        </p:nvSpPr>
        <p:spPr bwMode="auto">
          <a:xfrm>
            <a:off x="6270625" y="1610708"/>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0851" name="Rectangle 19"/>
          <p:cNvSpPr>
            <a:spLocks noChangeArrowheads="1"/>
          </p:cNvSpPr>
          <p:nvPr/>
        </p:nvSpPr>
        <p:spPr bwMode="auto">
          <a:xfrm>
            <a:off x="6207125" y="1539270"/>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
        <p:nvSpPr>
          <p:cNvPr id="23" name="TextBox 22"/>
          <p:cNvSpPr txBox="1"/>
          <p:nvPr/>
        </p:nvSpPr>
        <p:spPr>
          <a:xfrm>
            <a:off x="720880" y="1347410"/>
            <a:ext cx="1752600" cy="461665"/>
          </a:xfrm>
          <a:prstGeom prst="rect">
            <a:avLst/>
          </a:prstGeom>
          <a:noFill/>
        </p:spPr>
        <p:txBody>
          <a:bodyPr wrap="square" rtlCol="0">
            <a:spAutoFit/>
          </a:bodyPr>
          <a:lstStyle/>
          <a:p>
            <a:r>
              <a:rPr lang="en-US" sz="2400" b="0" dirty="0" smtClean="0"/>
              <a:t>To prove:</a:t>
            </a:r>
            <a:endParaRPr lang="en-US" sz="2400" b="0" dirty="0"/>
          </a:p>
        </p:txBody>
      </p:sp>
      <p:sp>
        <p:nvSpPr>
          <p:cNvPr id="26" name="TextBox 25"/>
          <p:cNvSpPr txBox="1"/>
          <p:nvPr/>
        </p:nvSpPr>
        <p:spPr>
          <a:xfrm>
            <a:off x="720880" y="2052935"/>
            <a:ext cx="2022320" cy="461665"/>
          </a:xfrm>
          <a:prstGeom prst="rect">
            <a:avLst/>
          </a:prstGeom>
          <a:noFill/>
        </p:spPr>
        <p:txBody>
          <a:bodyPr wrap="square" rtlCol="0">
            <a:spAutoFit/>
          </a:bodyPr>
          <a:lstStyle/>
          <a:p>
            <a:r>
              <a:rPr lang="en-US" sz="2400" b="0" dirty="0" smtClean="0"/>
              <a:t>Base case:</a:t>
            </a:r>
            <a:endParaRPr lang="en-US" sz="2400" b="0" dirty="0"/>
          </a:p>
        </p:txBody>
      </p:sp>
      <p:sp>
        <p:nvSpPr>
          <p:cNvPr id="27" name="Rectangle 15"/>
          <p:cNvSpPr>
            <a:spLocks noChangeArrowheads="1"/>
          </p:cNvSpPr>
          <p:nvPr/>
        </p:nvSpPr>
        <p:spPr bwMode="auto">
          <a:xfrm>
            <a:off x="2587775" y="2118935"/>
            <a:ext cx="649912" cy="400110"/>
          </a:xfrm>
          <a:prstGeom prst="rect">
            <a:avLst/>
          </a:prstGeom>
          <a:noFill/>
          <a:ln w="9525">
            <a:noFill/>
            <a:miter lim="800000"/>
            <a:headEnd/>
            <a:tailEnd/>
          </a:ln>
          <a:effectLst/>
        </p:spPr>
        <p:txBody>
          <a:bodyPr wrap="none">
            <a:prstTxWarp prst="textNoShape">
              <a:avLst/>
            </a:prstTxWarp>
            <a:spAutoFit/>
          </a:bodyPr>
          <a:lstStyle/>
          <a:p>
            <a:r>
              <a:rPr lang="en-US" sz="2000" b="0" dirty="0" smtClean="0">
                <a:solidFill>
                  <a:srgbClr val="000000"/>
                </a:solidFill>
              </a:rPr>
              <a:t>0   =  </a:t>
            </a:r>
            <a:endParaRPr lang="en-US" sz="2000" b="0" dirty="0">
              <a:solidFill>
                <a:srgbClr val="000000"/>
              </a:solidFill>
            </a:endParaRPr>
          </a:p>
        </p:txBody>
      </p:sp>
      <p:sp>
        <p:nvSpPr>
          <p:cNvPr id="28" name="Rectangle 17"/>
          <p:cNvSpPr>
            <a:spLocks noChangeArrowheads="1"/>
          </p:cNvSpPr>
          <p:nvPr/>
        </p:nvSpPr>
        <p:spPr bwMode="auto">
          <a:xfrm>
            <a:off x="3299430" y="1950055"/>
            <a:ext cx="1243531" cy="400110"/>
          </a:xfrm>
          <a:prstGeom prst="rect">
            <a:avLst/>
          </a:prstGeom>
          <a:noFill/>
          <a:ln w="9525">
            <a:noFill/>
            <a:miter lim="800000"/>
            <a:headEnd/>
            <a:tailEnd/>
          </a:ln>
          <a:effectLst/>
        </p:spPr>
        <p:txBody>
          <a:bodyPr wrap="none">
            <a:prstTxWarp prst="textNoShape">
              <a:avLst/>
            </a:prstTxWarp>
            <a:spAutoFit/>
          </a:bodyPr>
          <a:lstStyle/>
          <a:p>
            <a:r>
              <a:rPr lang="en-US" sz="2000" b="0" dirty="0" smtClean="0">
                <a:solidFill>
                  <a:srgbClr val="000000"/>
                </a:solidFill>
              </a:rPr>
              <a:t>0 </a:t>
            </a:r>
            <a:r>
              <a:rPr lang="en-US" sz="2000" b="0" baseline="10000" dirty="0" err="1">
                <a:solidFill>
                  <a:srgbClr val="000000"/>
                </a:solidFill>
                <a:latin typeface="Helvetica Neue" charset="0"/>
              </a:rPr>
              <a:t>x</a:t>
            </a:r>
            <a:r>
              <a:rPr lang="en-US" sz="2000" b="0" dirty="0">
                <a:solidFill>
                  <a:srgbClr val="000000"/>
                </a:solidFill>
              </a:rPr>
              <a:t> </a:t>
            </a:r>
            <a:r>
              <a:rPr lang="en-US" sz="2000" b="0" dirty="0" smtClean="0">
                <a:solidFill>
                  <a:srgbClr val="000000"/>
                </a:solidFill>
              </a:rPr>
              <a:t>(0</a:t>
            </a:r>
            <a:r>
              <a:rPr lang="en-US" b="0" dirty="0" smtClean="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29" name="Line 18"/>
          <p:cNvSpPr>
            <a:spLocks noChangeShapeType="1"/>
          </p:cNvSpPr>
          <p:nvPr/>
        </p:nvSpPr>
        <p:spPr bwMode="auto">
          <a:xfrm>
            <a:off x="3362930" y="2329468"/>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0" name="Rectangle 19"/>
          <p:cNvSpPr>
            <a:spLocks noChangeArrowheads="1"/>
          </p:cNvSpPr>
          <p:nvPr/>
        </p:nvSpPr>
        <p:spPr bwMode="auto">
          <a:xfrm>
            <a:off x="3299430" y="2258030"/>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
        <p:nvSpPr>
          <p:cNvPr id="31" name="TextBox 30"/>
          <p:cNvSpPr txBox="1"/>
          <p:nvPr/>
        </p:nvSpPr>
        <p:spPr>
          <a:xfrm>
            <a:off x="720880" y="2586335"/>
            <a:ext cx="2022320" cy="461665"/>
          </a:xfrm>
          <a:prstGeom prst="rect">
            <a:avLst/>
          </a:prstGeom>
          <a:noFill/>
        </p:spPr>
        <p:txBody>
          <a:bodyPr wrap="square" rtlCol="0">
            <a:spAutoFit/>
          </a:bodyPr>
          <a:lstStyle/>
          <a:p>
            <a:r>
              <a:rPr lang="en-US" sz="2400" b="0" dirty="0" smtClean="0"/>
              <a:t>Inductive case:</a:t>
            </a:r>
            <a:endParaRPr lang="en-US" sz="2400" b="0" dirty="0"/>
          </a:p>
        </p:txBody>
      </p:sp>
      <p:sp>
        <p:nvSpPr>
          <p:cNvPr id="32" name="Rectangle 15"/>
          <p:cNvSpPr>
            <a:spLocks noChangeArrowheads="1"/>
          </p:cNvSpPr>
          <p:nvPr/>
        </p:nvSpPr>
        <p:spPr bwMode="auto">
          <a:xfrm>
            <a:off x="1219200" y="3197830"/>
            <a:ext cx="4920370" cy="400110"/>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1  +  2  +  3  +  </a:t>
            </a:r>
            <a:r>
              <a:rPr lang="en-US" sz="2000" b="0" baseline="30000" dirty="0">
                <a:solidFill>
                  <a:srgbClr val="000000"/>
                </a:solidFill>
              </a:rPr>
              <a:t>. . .</a:t>
            </a:r>
            <a:r>
              <a:rPr lang="en-US" sz="2000" b="0" dirty="0">
                <a:solidFill>
                  <a:srgbClr val="000000"/>
                </a:solidFill>
              </a:rPr>
              <a:t>  +  (</a:t>
            </a:r>
            <a:r>
              <a:rPr lang="en-US" sz="2000" b="0" i="1" dirty="0">
                <a:solidFill>
                  <a:srgbClr val="000000"/>
                </a:solidFill>
              </a:rPr>
              <a:t>N</a:t>
            </a:r>
            <a:r>
              <a:rPr lang="en-US" sz="2000" b="0" dirty="0">
                <a:solidFill>
                  <a:srgbClr val="000000"/>
                </a:solidFill>
              </a:rPr>
              <a:t> </a:t>
            </a:r>
            <a:r>
              <a:rPr lang="en-US" sz="2000" b="0" dirty="0">
                <a:solidFill>
                  <a:srgbClr val="000000"/>
                </a:solidFill>
                <a:latin typeface="Courier New" charset="0"/>
              </a:rPr>
              <a:t>-</a:t>
            </a:r>
            <a:r>
              <a:rPr lang="en-US" sz="2000" b="0" dirty="0">
                <a:solidFill>
                  <a:srgbClr val="000000"/>
                </a:solidFill>
              </a:rPr>
              <a:t> 1)  +  </a:t>
            </a:r>
            <a:r>
              <a:rPr lang="en-US" sz="2000" b="0" i="1" dirty="0">
                <a:solidFill>
                  <a:srgbClr val="000000"/>
                </a:solidFill>
              </a:rPr>
              <a:t>N</a:t>
            </a:r>
            <a:r>
              <a:rPr lang="en-US" sz="2000" b="0" dirty="0">
                <a:solidFill>
                  <a:srgbClr val="000000"/>
                </a:solidFill>
              </a:rPr>
              <a:t>  </a:t>
            </a:r>
            <a:r>
              <a:rPr lang="en-US" sz="2000" b="0" dirty="0" smtClean="0">
                <a:solidFill>
                  <a:srgbClr val="000000"/>
                </a:solidFill>
              </a:rPr>
              <a:t> +  (</a:t>
            </a:r>
            <a:r>
              <a:rPr lang="en-US" sz="2000" b="0" i="1" dirty="0" smtClean="0">
                <a:solidFill>
                  <a:srgbClr val="000000"/>
                </a:solidFill>
              </a:rPr>
              <a:t>N</a:t>
            </a:r>
            <a:r>
              <a:rPr lang="en-US" sz="2000" b="0" dirty="0" smtClean="0">
                <a:solidFill>
                  <a:srgbClr val="000000"/>
                </a:solidFill>
              </a:rPr>
              <a:t> + 1)   </a:t>
            </a:r>
            <a:endParaRPr lang="en-US" sz="2000" b="0" dirty="0">
              <a:solidFill>
                <a:srgbClr val="000000"/>
              </a:solidFill>
            </a:endParaRPr>
          </a:p>
        </p:txBody>
      </p:sp>
      <p:grpSp>
        <p:nvGrpSpPr>
          <p:cNvPr id="59" name="Group 58"/>
          <p:cNvGrpSpPr/>
          <p:nvPr/>
        </p:nvGrpSpPr>
        <p:grpSpPr>
          <a:xfrm>
            <a:off x="1801718" y="3687862"/>
            <a:ext cx="3075082" cy="704850"/>
            <a:chOff x="1801718" y="3714750"/>
            <a:chExt cx="3075082" cy="704850"/>
          </a:xfrm>
        </p:grpSpPr>
        <p:sp>
          <p:nvSpPr>
            <p:cNvPr id="33" name="Rectangle 17"/>
            <p:cNvSpPr>
              <a:spLocks noChangeArrowheads="1"/>
            </p:cNvSpPr>
            <p:nvPr/>
          </p:nvSpPr>
          <p:spPr bwMode="auto">
            <a:xfrm>
              <a:off x="2189966" y="3714750"/>
              <a:ext cx="1336675" cy="396875"/>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34" name="Line 18"/>
            <p:cNvSpPr>
              <a:spLocks noChangeShapeType="1"/>
            </p:cNvSpPr>
            <p:nvPr/>
          </p:nvSpPr>
          <p:spPr bwMode="auto">
            <a:xfrm>
              <a:off x="2253466" y="4094163"/>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5" name="Rectangle 19"/>
            <p:cNvSpPr>
              <a:spLocks noChangeArrowheads="1"/>
            </p:cNvSpPr>
            <p:nvPr/>
          </p:nvSpPr>
          <p:spPr bwMode="auto">
            <a:xfrm>
              <a:off x="2189966" y="4022725"/>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
          <p:nvSpPr>
            <p:cNvPr id="36" name="Rectangle 15"/>
            <p:cNvSpPr>
              <a:spLocks noChangeArrowheads="1"/>
            </p:cNvSpPr>
            <p:nvPr/>
          </p:nvSpPr>
          <p:spPr bwMode="auto">
            <a:xfrm>
              <a:off x="3612111" y="3867090"/>
              <a:ext cx="1264689" cy="400110"/>
            </a:xfrm>
            <a:prstGeom prst="rect">
              <a:avLst/>
            </a:prstGeom>
            <a:noFill/>
            <a:ln w="9525">
              <a:noFill/>
              <a:miter lim="800000"/>
              <a:headEnd/>
              <a:tailEnd/>
            </a:ln>
            <a:effectLst/>
          </p:spPr>
          <p:txBody>
            <a:bodyPr wrap="none">
              <a:prstTxWarp prst="textNoShape">
                <a:avLst/>
              </a:prstTxWarp>
              <a:spAutoFit/>
            </a:bodyPr>
            <a:lstStyle/>
            <a:p>
              <a:r>
                <a:rPr lang="en-US" sz="2000" b="0" dirty="0" smtClean="0">
                  <a:solidFill>
                    <a:srgbClr val="000000"/>
                  </a:solidFill>
                </a:rPr>
                <a:t>+   (</a:t>
              </a:r>
              <a:r>
                <a:rPr lang="en-US" sz="2000" b="0" i="1" dirty="0" smtClean="0">
                  <a:solidFill>
                    <a:srgbClr val="000000"/>
                  </a:solidFill>
                </a:rPr>
                <a:t>N</a:t>
              </a:r>
              <a:r>
                <a:rPr lang="en-US" sz="2000" b="0" dirty="0" smtClean="0">
                  <a:solidFill>
                    <a:srgbClr val="000000"/>
                  </a:solidFill>
                </a:rPr>
                <a:t> + 1)    </a:t>
              </a:r>
              <a:endParaRPr lang="en-US" sz="2000" b="0" dirty="0">
                <a:solidFill>
                  <a:srgbClr val="000000"/>
                </a:solidFill>
              </a:endParaRPr>
            </a:p>
          </p:txBody>
        </p:sp>
        <p:sp>
          <p:nvSpPr>
            <p:cNvPr id="37" name="Rectangle 15"/>
            <p:cNvSpPr>
              <a:spLocks noChangeArrowheads="1"/>
            </p:cNvSpPr>
            <p:nvPr/>
          </p:nvSpPr>
          <p:spPr bwMode="auto">
            <a:xfrm flipH="1">
              <a:off x="1801718" y="3862010"/>
              <a:ext cx="408081" cy="400110"/>
            </a:xfrm>
            <a:prstGeom prst="rect">
              <a:avLst/>
            </a:prstGeom>
            <a:noFill/>
            <a:ln w="9525">
              <a:noFill/>
              <a:miter lim="800000"/>
              <a:headEnd/>
              <a:tailEnd/>
            </a:ln>
            <a:effectLst/>
          </p:spPr>
          <p:txBody>
            <a:bodyPr wrap="square">
              <a:prstTxWarp prst="textNoShape">
                <a:avLst/>
              </a:prstTxWarp>
              <a:spAutoFit/>
            </a:bodyPr>
            <a:lstStyle/>
            <a:p>
              <a:r>
                <a:rPr lang="en-US" sz="2000" b="0" dirty="0" smtClean="0">
                  <a:solidFill>
                    <a:srgbClr val="000000"/>
                  </a:solidFill>
                </a:rPr>
                <a:t>=</a:t>
              </a:r>
              <a:endParaRPr lang="en-US" sz="2000" b="0" dirty="0">
                <a:solidFill>
                  <a:srgbClr val="000000"/>
                </a:solidFill>
              </a:endParaRPr>
            </a:p>
          </p:txBody>
        </p:sp>
      </p:grpSp>
      <p:grpSp>
        <p:nvGrpSpPr>
          <p:cNvPr id="60" name="Group 59"/>
          <p:cNvGrpSpPr/>
          <p:nvPr/>
        </p:nvGrpSpPr>
        <p:grpSpPr>
          <a:xfrm>
            <a:off x="1801718" y="4397969"/>
            <a:ext cx="3478307" cy="708403"/>
            <a:chOff x="1801718" y="4320797"/>
            <a:chExt cx="3478307" cy="708403"/>
          </a:xfrm>
        </p:grpSpPr>
        <p:sp>
          <p:nvSpPr>
            <p:cNvPr id="38" name="Rectangle 17"/>
            <p:cNvSpPr>
              <a:spLocks noChangeArrowheads="1"/>
            </p:cNvSpPr>
            <p:nvPr/>
          </p:nvSpPr>
          <p:spPr bwMode="auto">
            <a:xfrm>
              <a:off x="2189966" y="4324350"/>
              <a:ext cx="1336675" cy="396875"/>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39" name="Line 18"/>
            <p:cNvSpPr>
              <a:spLocks noChangeShapeType="1"/>
            </p:cNvSpPr>
            <p:nvPr/>
          </p:nvSpPr>
          <p:spPr bwMode="auto">
            <a:xfrm>
              <a:off x="2253466" y="4703763"/>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40" name="Rectangle 19"/>
            <p:cNvSpPr>
              <a:spLocks noChangeArrowheads="1"/>
            </p:cNvSpPr>
            <p:nvPr/>
          </p:nvSpPr>
          <p:spPr bwMode="auto">
            <a:xfrm>
              <a:off x="2189966" y="4632325"/>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
          <p:nvSpPr>
            <p:cNvPr id="41" name="Rectangle 15"/>
            <p:cNvSpPr>
              <a:spLocks noChangeArrowheads="1"/>
            </p:cNvSpPr>
            <p:nvPr/>
          </p:nvSpPr>
          <p:spPr bwMode="auto">
            <a:xfrm>
              <a:off x="3612111" y="4476690"/>
              <a:ext cx="329312" cy="400110"/>
            </a:xfrm>
            <a:prstGeom prst="rect">
              <a:avLst/>
            </a:prstGeom>
            <a:noFill/>
            <a:ln w="9525">
              <a:noFill/>
              <a:miter lim="800000"/>
              <a:headEnd/>
              <a:tailEnd/>
            </a:ln>
            <a:effectLst/>
          </p:spPr>
          <p:txBody>
            <a:bodyPr wrap="none">
              <a:prstTxWarp prst="textNoShape">
                <a:avLst/>
              </a:prstTxWarp>
              <a:spAutoFit/>
            </a:bodyPr>
            <a:lstStyle/>
            <a:p>
              <a:r>
                <a:rPr lang="en-US" sz="2000" b="0" dirty="0" smtClean="0">
                  <a:solidFill>
                    <a:srgbClr val="000000"/>
                  </a:solidFill>
                </a:rPr>
                <a:t>+       </a:t>
              </a:r>
              <a:endParaRPr lang="en-US" sz="2000" b="0" dirty="0">
                <a:solidFill>
                  <a:srgbClr val="000000"/>
                </a:solidFill>
              </a:endParaRPr>
            </a:p>
          </p:txBody>
        </p:sp>
        <p:sp>
          <p:nvSpPr>
            <p:cNvPr id="42" name="Rectangle 15"/>
            <p:cNvSpPr>
              <a:spLocks noChangeArrowheads="1"/>
            </p:cNvSpPr>
            <p:nvPr/>
          </p:nvSpPr>
          <p:spPr bwMode="auto">
            <a:xfrm flipH="1">
              <a:off x="1801718" y="4471610"/>
              <a:ext cx="408081" cy="400110"/>
            </a:xfrm>
            <a:prstGeom prst="rect">
              <a:avLst/>
            </a:prstGeom>
            <a:noFill/>
            <a:ln w="9525">
              <a:noFill/>
              <a:miter lim="800000"/>
              <a:headEnd/>
              <a:tailEnd/>
            </a:ln>
            <a:effectLst/>
          </p:spPr>
          <p:txBody>
            <a:bodyPr wrap="square">
              <a:prstTxWarp prst="textNoShape">
                <a:avLst/>
              </a:prstTxWarp>
              <a:spAutoFit/>
            </a:bodyPr>
            <a:lstStyle/>
            <a:p>
              <a:r>
                <a:rPr lang="en-US" sz="2000" b="0" dirty="0" smtClean="0">
                  <a:solidFill>
                    <a:srgbClr val="000000"/>
                  </a:solidFill>
                </a:rPr>
                <a:t>=</a:t>
              </a:r>
              <a:endParaRPr lang="en-US" sz="2000" b="0" dirty="0">
                <a:solidFill>
                  <a:srgbClr val="000000"/>
                </a:solidFill>
              </a:endParaRPr>
            </a:p>
          </p:txBody>
        </p:sp>
        <p:sp>
          <p:nvSpPr>
            <p:cNvPr id="44" name="Rectangle 17"/>
            <p:cNvSpPr>
              <a:spLocks noChangeArrowheads="1"/>
            </p:cNvSpPr>
            <p:nvPr/>
          </p:nvSpPr>
          <p:spPr bwMode="auto">
            <a:xfrm>
              <a:off x="4094085" y="4320797"/>
              <a:ext cx="1026718" cy="400110"/>
            </a:xfrm>
            <a:prstGeom prst="rect">
              <a:avLst/>
            </a:prstGeom>
            <a:noFill/>
            <a:ln w="9525">
              <a:noFill/>
              <a:miter lim="800000"/>
              <a:headEnd/>
              <a:tailEnd/>
            </a:ln>
            <a:effectLst/>
          </p:spPr>
          <p:txBody>
            <a:bodyPr wrap="none">
              <a:prstTxWarp prst="textNoShape">
                <a:avLst/>
              </a:prstTxWarp>
              <a:spAutoFit/>
            </a:bodyPr>
            <a:lstStyle/>
            <a:p>
              <a:r>
                <a:rPr lang="en-US" sz="2000" b="0" dirty="0" smtClean="0">
                  <a:solidFill>
                    <a:srgbClr val="000000"/>
                  </a:solidFill>
                </a:rPr>
                <a:t>(2</a:t>
              </a:r>
              <a:r>
                <a:rPr lang="en-US" sz="2000" b="0" i="1" dirty="0" smtClean="0">
                  <a:solidFill>
                    <a:srgbClr val="000000"/>
                  </a:solidFill>
                </a:rPr>
                <a:t>N</a:t>
              </a:r>
              <a:r>
                <a:rPr lang="en-US" b="0" dirty="0" smtClean="0">
                  <a:solidFill>
                    <a:srgbClr val="000000"/>
                  </a:solidFill>
                </a:rPr>
                <a:t> </a:t>
              </a:r>
              <a:r>
                <a:rPr lang="en-US" sz="2000" b="0" dirty="0">
                  <a:solidFill>
                    <a:srgbClr val="000000"/>
                  </a:solidFill>
                  <a:latin typeface="Courier New" charset="0"/>
                </a:rPr>
                <a:t>+</a:t>
              </a:r>
              <a:r>
                <a:rPr lang="en-US" b="0" dirty="0" smtClean="0">
                  <a:solidFill>
                    <a:srgbClr val="000000"/>
                  </a:solidFill>
                </a:rPr>
                <a:t> </a:t>
              </a:r>
              <a:r>
                <a:rPr lang="en-US" sz="2000" b="0" dirty="0" smtClean="0">
                  <a:solidFill>
                    <a:srgbClr val="000000"/>
                  </a:solidFill>
                </a:rPr>
                <a:t>2) </a:t>
              </a:r>
              <a:endParaRPr lang="en-US" sz="2000" b="0" dirty="0">
                <a:solidFill>
                  <a:srgbClr val="000000"/>
                </a:solidFill>
              </a:endParaRPr>
            </a:p>
          </p:txBody>
        </p:sp>
        <p:sp>
          <p:nvSpPr>
            <p:cNvPr id="45" name="Line 18"/>
            <p:cNvSpPr>
              <a:spLocks noChangeShapeType="1"/>
            </p:cNvSpPr>
            <p:nvPr/>
          </p:nvSpPr>
          <p:spPr bwMode="auto">
            <a:xfrm>
              <a:off x="4060825" y="4700210"/>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46" name="Rectangle 19"/>
            <p:cNvSpPr>
              <a:spLocks noChangeArrowheads="1"/>
            </p:cNvSpPr>
            <p:nvPr/>
          </p:nvSpPr>
          <p:spPr bwMode="auto">
            <a:xfrm>
              <a:off x="3997325" y="4628772"/>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grpSp>
      <p:grpSp>
        <p:nvGrpSpPr>
          <p:cNvPr id="61" name="Group 60"/>
          <p:cNvGrpSpPr/>
          <p:nvPr/>
        </p:nvGrpSpPr>
        <p:grpSpPr>
          <a:xfrm>
            <a:off x="1804610" y="5111629"/>
            <a:ext cx="2103815" cy="704850"/>
            <a:chOff x="1804610" y="4857750"/>
            <a:chExt cx="2103815" cy="704850"/>
          </a:xfrm>
        </p:grpSpPr>
        <p:sp>
          <p:nvSpPr>
            <p:cNvPr id="47" name="Rectangle 17"/>
            <p:cNvSpPr>
              <a:spLocks noChangeArrowheads="1"/>
            </p:cNvSpPr>
            <p:nvPr/>
          </p:nvSpPr>
          <p:spPr bwMode="auto">
            <a:xfrm>
              <a:off x="2192858" y="4857750"/>
              <a:ext cx="1715567" cy="400110"/>
            </a:xfrm>
            <a:prstGeom prst="rect">
              <a:avLst/>
            </a:prstGeom>
            <a:noFill/>
            <a:ln w="9525">
              <a:noFill/>
              <a:miter lim="800000"/>
              <a:headEnd/>
              <a:tailEnd/>
            </a:ln>
            <a:effectLst/>
          </p:spPr>
          <p:txBody>
            <a:bodyPr wrap="none">
              <a:prstTxWarp prst="textNoShape">
                <a:avLst/>
              </a:prstTxWarp>
              <a:spAutoFit/>
            </a:bodyPr>
            <a:lstStyle/>
            <a:p>
              <a:r>
                <a:rPr lang="en-US" sz="2000" b="0" i="1" dirty="0" smtClean="0">
                  <a:solidFill>
                    <a:srgbClr val="000000"/>
                  </a:solidFill>
                </a:rPr>
                <a:t>N</a:t>
              </a:r>
              <a:r>
                <a:rPr lang="en-US" sz="1000" b="0" i="1" dirty="0" smtClean="0">
                  <a:solidFill>
                    <a:srgbClr val="000000"/>
                  </a:solidFill>
                </a:rPr>
                <a:t> </a:t>
              </a:r>
              <a:r>
                <a:rPr lang="en-US" sz="2000" b="0" baseline="30000" dirty="0" smtClean="0">
                  <a:solidFill>
                    <a:srgbClr val="000000"/>
                  </a:solidFill>
                </a:rPr>
                <a:t>2</a:t>
              </a:r>
              <a:r>
                <a:rPr lang="en-US" sz="2000" b="0" dirty="0" smtClean="0">
                  <a:solidFill>
                    <a:srgbClr val="000000"/>
                  </a:solidFill>
                </a:rPr>
                <a:t>  </a:t>
              </a:r>
              <a:r>
                <a:rPr lang="en-US" sz="2000" b="0" dirty="0" smtClean="0">
                  <a:solidFill>
                    <a:srgbClr val="000000"/>
                  </a:solidFill>
                  <a:latin typeface="Courier New" charset="0"/>
                </a:rPr>
                <a:t>+</a:t>
              </a:r>
              <a:r>
                <a:rPr lang="en-US" b="0" dirty="0" smtClean="0">
                  <a:solidFill>
                    <a:srgbClr val="000000"/>
                  </a:solidFill>
                </a:rPr>
                <a:t> </a:t>
              </a:r>
              <a:r>
                <a:rPr lang="en-US" sz="2000" b="0" dirty="0" smtClean="0">
                  <a:solidFill>
                    <a:srgbClr val="000000"/>
                  </a:solidFill>
                </a:rPr>
                <a:t> 3</a:t>
              </a:r>
              <a:r>
                <a:rPr lang="en-US" sz="2000" b="0" i="1" dirty="0" smtClean="0">
                  <a:solidFill>
                    <a:srgbClr val="000000"/>
                  </a:solidFill>
                </a:rPr>
                <a:t>N </a:t>
              </a:r>
              <a:r>
                <a:rPr lang="en-US" sz="2000" b="0" dirty="0" smtClean="0">
                  <a:solidFill>
                    <a:srgbClr val="000000"/>
                  </a:solidFill>
                </a:rPr>
                <a:t> +  2 </a:t>
              </a:r>
              <a:endParaRPr lang="en-US" sz="2000" b="0" dirty="0">
                <a:solidFill>
                  <a:srgbClr val="000000"/>
                </a:solidFill>
              </a:endParaRPr>
            </a:p>
          </p:txBody>
        </p:sp>
        <p:sp>
          <p:nvSpPr>
            <p:cNvPr id="48" name="Line 18"/>
            <p:cNvSpPr>
              <a:spLocks noChangeShapeType="1"/>
            </p:cNvSpPr>
            <p:nvPr/>
          </p:nvSpPr>
          <p:spPr bwMode="auto">
            <a:xfrm>
              <a:off x="2256358" y="5237162"/>
              <a:ext cx="155364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49" name="Rectangle 19"/>
            <p:cNvSpPr>
              <a:spLocks noChangeArrowheads="1"/>
            </p:cNvSpPr>
            <p:nvPr/>
          </p:nvSpPr>
          <p:spPr bwMode="auto">
            <a:xfrm>
              <a:off x="2192858" y="5165725"/>
              <a:ext cx="1617142" cy="396875"/>
            </a:xfrm>
            <a:prstGeom prst="rect">
              <a:avLst/>
            </a:prstGeom>
            <a:noFill/>
            <a:ln w="9525">
              <a:noFill/>
              <a:miter lim="800000"/>
              <a:headEnd/>
              <a:tailEnd/>
            </a:ln>
            <a:effectLst/>
          </p:spPr>
          <p:txBody>
            <a:bodyPr wrap="square">
              <a:prstTxWarp prst="textNoShape">
                <a:avLst/>
              </a:prstTxWarp>
              <a:spAutoFit/>
            </a:bodyPr>
            <a:lstStyle/>
            <a:p>
              <a:pPr algn="ctr"/>
              <a:r>
                <a:rPr lang="en-US" sz="2000" b="0" dirty="0">
                  <a:solidFill>
                    <a:srgbClr val="000000"/>
                  </a:solidFill>
                </a:rPr>
                <a:t>2 </a:t>
              </a:r>
            </a:p>
          </p:txBody>
        </p:sp>
        <p:sp>
          <p:nvSpPr>
            <p:cNvPr id="51" name="Rectangle 15"/>
            <p:cNvSpPr>
              <a:spLocks noChangeArrowheads="1"/>
            </p:cNvSpPr>
            <p:nvPr/>
          </p:nvSpPr>
          <p:spPr bwMode="auto">
            <a:xfrm flipH="1">
              <a:off x="1804610" y="5005010"/>
              <a:ext cx="408081" cy="400110"/>
            </a:xfrm>
            <a:prstGeom prst="rect">
              <a:avLst/>
            </a:prstGeom>
            <a:noFill/>
            <a:ln w="9525">
              <a:noFill/>
              <a:miter lim="800000"/>
              <a:headEnd/>
              <a:tailEnd/>
            </a:ln>
            <a:effectLst/>
          </p:spPr>
          <p:txBody>
            <a:bodyPr wrap="square">
              <a:prstTxWarp prst="textNoShape">
                <a:avLst/>
              </a:prstTxWarp>
              <a:spAutoFit/>
            </a:bodyPr>
            <a:lstStyle/>
            <a:p>
              <a:r>
                <a:rPr lang="en-US" sz="2000" b="0" dirty="0" smtClean="0">
                  <a:solidFill>
                    <a:srgbClr val="000000"/>
                  </a:solidFill>
                </a:rPr>
                <a:t>=</a:t>
              </a:r>
              <a:endParaRPr lang="en-US" sz="2000" b="0" dirty="0">
                <a:solidFill>
                  <a:srgbClr val="000000"/>
                </a:solidFill>
              </a:endParaRPr>
            </a:p>
          </p:txBody>
        </p:sp>
      </p:grpSp>
      <p:grpSp>
        <p:nvGrpSpPr>
          <p:cNvPr id="62" name="Group 61"/>
          <p:cNvGrpSpPr/>
          <p:nvPr/>
        </p:nvGrpSpPr>
        <p:grpSpPr>
          <a:xfrm>
            <a:off x="1804610" y="5821735"/>
            <a:ext cx="2310190" cy="704850"/>
            <a:chOff x="1804610" y="5543550"/>
            <a:chExt cx="2310190" cy="704850"/>
          </a:xfrm>
        </p:grpSpPr>
        <p:sp>
          <p:nvSpPr>
            <p:cNvPr id="55" name="Rectangle 17"/>
            <p:cNvSpPr>
              <a:spLocks noChangeArrowheads="1"/>
            </p:cNvSpPr>
            <p:nvPr/>
          </p:nvSpPr>
          <p:spPr bwMode="auto">
            <a:xfrm>
              <a:off x="2192858" y="5543550"/>
              <a:ext cx="1887512" cy="400110"/>
            </a:xfrm>
            <a:prstGeom prst="rect">
              <a:avLst/>
            </a:prstGeom>
            <a:noFill/>
            <a:ln w="9525">
              <a:noFill/>
              <a:miter lim="800000"/>
              <a:headEnd/>
              <a:tailEnd/>
            </a:ln>
            <a:effectLst/>
          </p:spPr>
          <p:txBody>
            <a:bodyPr wrap="none">
              <a:prstTxWarp prst="textNoShape">
                <a:avLst/>
              </a:prstTxWarp>
              <a:spAutoFit/>
            </a:bodyPr>
            <a:lstStyle/>
            <a:p>
              <a:r>
                <a:rPr lang="en-US" sz="2000" b="0" dirty="0" smtClean="0">
                  <a:solidFill>
                    <a:srgbClr val="000000"/>
                  </a:solidFill>
                </a:rPr>
                <a:t>(</a:t>
              </a:r>
              <a:r>
                <a:rPr lang="en-US" sz="2000" b="0" i="1" dirty="0" smtClean="0">
                  <a:solidFill>
                    <a:srgbClr val="000000"/>
                  </a:solidFill>
                </a:rPr>
                <a:t>N </a:t>
              </a:r>
              <a:r>
                <a:rPr lang="en-US" sz="2000" b="0" dirty="0" smtClean="0">
                  <a:solidFill>
                    <a:srgbClr val="000000"/>
                  </a:solidFill>
                </a:rPr>
                <a:t>+ 1) </a:t>
              </a:r>
              <a:r>
                <a:rPr lang="en-US" sz="2000" b="0" baseline="10000" dirty="0" err="1" smtClean="0">
                  <a:solidFill>
                    <a:srgbClr val="000000"/>
                  </a:solidFill>
                  <a:latin typeface="Helvetica Neue" charset="0"/>
                </a:rPr>
                <a:t>x</a:t>
              </a:r>
              <a:r>
                <a:rPr lang="en-US" sz="2000" b="0" dirty="0" smtClean="0">
                  <a:solidFill>
                    <a:srgbClr val="000000"/>
                  </a:solidFill>
                </a:rPr>
                <a:t> (</a:t>
              </a:r>
              <a:r>
                <a:rPr lang="en-US" sz="2000" b="0" i="1" dirty="0" smtClean="0">
                  <a:solidFill>
                    <a:srgbClr val="000000"/>
                  </a:solidFill>
                </a:rPr>
                <a:t>N</a:t>
              </a:r>
              <a:r>
                <a:rPr lang="en-US" sz="2000" b="0" dirty="0" smtClean="0">
                  <a:solidFill>
                    <a:srgbClr val="000000"/>
                  </a:solidFill>
                </a:rPr>
                <a:t> + 2) </a:t>
              </a:r>
              <a:endParaRPr lang="en-US" sz="2000" b="0" dirty="0">
                <a:solidFill>
                  <a:srgbClr val="000000"/>
                </a:solidFill>
              </a:endParaRPr>
            </a:p>
          </p:txBody>
        </p:sp>
        <p:sp>
          <p:nvSpPr>
            <p:cNvPr id="56" name="Line 18"/>
            <p:cNvSpPr>
              <a:spLocks noChangeShapeType="1"/>
            </p:cNvSpPr>
            <p:nvPr/>
          </p:nvSpPr>
          <p:spPr bwMode="auto">
            <a:xfrm>
              <a:off x="2256358" y="5922962"/>
              <a:ext cx="1828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57" name="Rectangle 19"/>
            <p:cNvSpPr>
              <a:spLocks noChangeArrowheads="1"/>
            </p:cNvSpPr>
            <p:nvPr/>
          </p:nvSpPr>
          <p:spPr bwMode="auto">
            <a:xfrm>
              <a:off x="2192858" y="5851525"/>
              <a:ext cx="1921942" cy="396875"/>
            </a:xfrm>
            <a:prstGeom prst="rect">
              <a:avLst/>
            </a:prstGeom>
            <a:noFill/>
            <a:ln w="9525">
              <a:noFill/>
              <a:miter lim="800000"/>
              <a:headEnd/>
              <a:tailEnd/>
            </a:ln>
            <a:effectLst/>
          </p:spPr>
          <p:txBody>
            <a:bodyPr wrap="square">
              <a:prstTxWarp prst="textNoShape">
                <a:avLst/>
              </a:prstTxWarp>
              <a:spAutoFit/>
            </a:bodyPr>
            <a:lstStyle/>
            <a:p>
              <a:pPr algn="ctr"/>
              <a:r>
                <a:rPr lang="en-US" sz="2000" b="0" dirty="0">
                  <a:solidFill>
                    <a:srgbClr val="000000"/>
                  </a:solidFill>
                </a:rPr>
                <a:t>2 </a:t>
              </a:r>
            </a:p>
          </p:txBody>
        </p:sp>
        <p:sp>
          <p:nvSpPr>
            <p:cNvPr id="58" name="Rectangle 15"/>
            <p:cNvSpPr>
              <a:spLocks noChangeArrowheads="1"/>
            </p:cNvSpPr>
            <p:nvPr/>
          </p:nvSpPr>
          <p:spPr bwMode="auto">
            <a:xfrm flipH="1">
              <a:off x="1804610" y="5690810"/>
              <a:ext cx="408081" cy="400110"/>
            </a:xfrm>
            <a:prstGeom prst="rect">
              <a:avLst/>
            </a:prstGeom>
            <a:noFill/>
            <a:ln w="9525">
              <a:noFill/>
              <a:miter lim="800000"/>
              <a:headEnd/>
              <a:tailEnd/>
            </a:ln>
            <a:effectLst/>
          </p:spPr>
          <p:txBody>
            <a:bodyPr wrap="square">
              <a:prstTxWarp prst="textNoShape">
                <a:avLst/>
              </a:prstTxWarp>
              <a:spAutoFit/>
            </a:bodyPr>
            <a:lstStyle/>
            <a:p>
              <a:r>
                <a:rPr lang="en-US" sz="2000" b="0" dirty="0" smtClean="0">
                  <a:solidFill>
                    <a:srgbClr val="000000"/>
                  </a:solidFill>
                </a:rPr>
                <a:t>=</a:t>
              </a:r>
              <a:endParaRPr lang="en-US" sz="2000" b="0" dirty="0">
                <a:solidFill>
                  <a:srgbClr val="000000"/>
                </a:solidFill>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Selection Sort Algorithm</a:t>
            </a:r>
            <a:endParaRPr lang="en-US" dirty="0">
              <a:solidFill>
                <a:schemeClr val="tx1"/>
              </a:solidFill>
            </a:endParaRPr>
          </a:p>
        </p:txBody>
      </p:sp>
      <p:sp>
        <p:nvSpPr>
          <p:cNvPr id="4" name="Rectangle 3"/>
          <p:cNvSpPr>
            <a:spLocks noChangeArrowheads="1"/>
          </p:cNvSpPr>
          <p:nvPr/>
        </p:nvSpPr>
        <p:spPr bwMode="auto">
          <a:xfrm>
            <a:off x="482600" y="1155700"/>
            <a:ext cx="8128000"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Of the many sorting algorithms, the easiest one to describe is </a:t>
            </a:r>
            <a:r>
              <a:rPr lang="en-US" sz="2400" i="1" dirty="0">
                <a:solidFill>
                  <a:srgbClr val="000000"/>
                </a:solidFill>
              </a:rPr>
              <a:t>selection sort</a:t>
            </a:r>
            <a:r>
              <a:rPr lang="en-US" sz="2400" b="0" i="1" dirty="0">
                <a:solidFill>
                  <a:srgbClr val="000000"/>
                </a:solidFill>
              </a:rPr>
              <a:t>,</a:t>
            </a:r>
            <a:r>
              <a:rPr lang="en-US" sz="2400" b="0" dirty="0">
                <a:solidFill>
                  <a:srgbClr val="000000"/>
                </a:solidFill>
              </a:rPr>
              <a:t> which appears in the text like this:</a:t>
            </a:r>
          </a:p>
        </p:txBody>
      </p:sp>
      <p:sp>
        <p:nvSpPr>
          <p:cNvPr id="5" name="Rectangle 5"/>
          <p:cNvSpPr>
            <a:spLocks noChangeArrowheads="1"/>
          </p:cNvSpPr>
          <p:nvPr/>
        </p:nvSpPr>
        <p:spPr bwMode="auto">
          <a:xfrm>
            <a:off x="1270000" y="1968500"/>
            <a:ext cx="6934200" cy="29845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nSpc>
                <a:spcPct val="95000"/>
              </a:lnSpc>
            </a:pPr>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sort(Vector</a:t>
            </a:r>
            <a:r>
              <a:rPr lang="en-US" sz="1600" dirty="0">
                <a:solidFill>
                  <a:srgbClr val="000000"/>
                </a:solidFill>
                <a:latin typeface="Courier New" charset="0"/>
              </a:rPr>
              <a:t>&lt;</a:t>
            </a:r>
            <a:r>
              <a:rPr lang="en-US" sz="1600" dirty="0" err="1">
                <a:solidFill>
                  <a:srgbClr val="000000"/>
                </a:solidFill>
                <a:latin typeface="Courier New" charset="0"/>
              </a:rPr>
              <a:t>int</a:t>
            </a:r>
            <a:r>
              <a:rPr lang="en-US" sz="1600" dirty="0">
                <a:solidFill>
                  <a:srgbClr val="000000"/>
                </a:solidFill>
                <a:latin typeface="Courier New" charset="0"/>
              </a:rPr>
              <a:t>&gt; &amp; </a:t>
            </a:r>
            <a:r>
              <a:rPr lang="en-US" sz="1600" dirty="0" err="1">
                <a:solidFill>
                  <a:srgbClr val="000000"/>
                </a:solidFill>
                <a:latin typeface="Courier New" charset="0"/>
              </a:rPr>
              <a:t>vec</a:t>
            </a: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 </a:t>
            </a:r>
            <a:r>
              <a:rPr lang="en-US" sz="1600" dirty="0" err="1">
                <a:solidFill>
                  <a:srgbClr val="000000"/>
                </a:solidFill>
                <a:latin typeface="Courier New" charset="0"/>
              </a:rPr>
              <a:t>vec.size</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for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 0; </a:t>
            </a:r>
            <a:r>
              <a:rPr lang="en-US" sz="1600" dirty="0" err="1">
                <a:solidFill>
                  <a:srgbClr val="000000"/>
                </a:solidFill>
                <a:latin typeface="Courier New" charset="0"/>
              </a:rPr>
              <a:t>lh</a:t>
            </a:r>
            <a:r>
              <a:rPr lang="en-US" sz="1600" dirty="0">
                <a:solidFill>
                  <a:srgbClr val="000000"/>
                </a:solidFill>
                <a:latin typeface="Courier New" charset="0"/>
              </a:rPr>
              <a:t> &lt; </a:t>
            </a:r>
            <a:r>
              <a:rPr lang="en-US" sz="1600" dirty="0" err="1">
                <a:solidFill>
                  <a:srgbClr val="000000"/>
                </a:solidFill>
                <a:latin typeface="Courier New" charset="0"/>
              </a:rPr>
              <a:t>n</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for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 + 1; </a:t>
            </a:r>
            <a:r>
              <a:rPr lang="en-US" sz="1600" dirty="0" err="1">
                <a:solidFill>
                  <a:srgbClr val="000000"/>
                </a:solidFill>
                <a:latin typeface="Courier New" charset="0"/>
              </a:rPr>
              <a:t>i</a:t>
            </a:r>
            <a:r>
              <a:rPr lang="en-US" sz="1600" dirty="0">
                <a:solidFill>
                  <a:srgbClr val="000000"/>
                </a:solidFill>
                <a:latin typeface="Courier New" charset="0"/>
              </a:rPr>
              <a:t> &lt; </a:t>
            </a:r>
            <a:r>
              <a:rPr lang="en-US" sz="1600" dirty="0" err="1">
                <a:solidFill>
                  <a:srgbClr val="000000"/>
                </a:solidFill>
                <a:latin typeface="Courier New" charset="0"/>
              </a:rPr>
              <a:t>n</a:t>
            </a:r>
            <a:r>
              <a:rPr lang="en-US" sz="1600" dirty="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if (</a:t>
            </a:r>
            <a:r>
              <a:rPr lang="en-US" sz="1600" dirty="0" err="1">
                <a:solidFill>
                  <a:srgbClr val="000000"/>
                </a:solidFill>
                <a:latin typeface="Courier New" charset="0"/>
              </a:rPr>
              <a:t>vec[i</a:t>
            </a:r>
            <a:r>
              <a:rPr lang="en-US" sz="1600" dirty="0">
                <a:solidFill>
                  <a:srgbClr val="000000"/>
                </a:solidFill>
                <a:latin typeface="Courier New" charset="0"/>
              </a:rPr>
              <a:t>] &lt; </a:t>
            </a:r>
            <a:r>
              <a:rPr lang="en-US" sz="1600" dirty="0" err="1">
                <a:solidFill>
                  <a:srgbClr val="000000"/>
                </a:solidFill>
                <a:latin typeface="Courier New" charset="0"/>
              </a:rPr>
              <a:t>vec[rh</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 </a:t>
            </a:r>
            <a:r>
              <a:rPr lang="en-US" sz="1600" dirty="0" err="1">
                <a:solidFill>
                  <a:srgbClr val="000000"/>
                </a:solidFill>
                <a:latin typeface="Courier New" charset="0"/>
              </a:rPr>
              <a:t>i</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temp = </a:t>
            </a:r>
            <a:r>
              <a:rPr lang="en-US" sz="1600" dirty="0" err="1">
                <a:solidFill>
                  <a:srgbClr val="000000"/>
                </a:solidFill>
                <a:latin typeface="Courier New" charset="0"/>
              </a:rPr>
              <a:t>vec[lh</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vec[lh</a:t>
            </a:r>
            <a:r>
              <a:rPr lang="en-US" sz="1600" dirty="0">
                <a:solidFill>
                  <a:srgbClr val="000000"/>
                </a:solidFill>
                <a:latin typeface="Courier New" charset="0"/>
              </a:rPr>
              <a:t>] = </a:t>
            </a:r>
            <a:r>
              <a:rPr lang="en-US" sz="1600" dirty="0" err="1">
                <a:solidFill>
                  <a:srgbClr val="000000"/>
                </a:solidFill>
                <a:latin typeface="Courier New" charset="0"/>
              </a:rPr>
              <a:t>vec[rh</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vec[rh</a:t>
            </a:r>
            <a:r>
              <a:rPr lang="en-US" sz="1600" dirty="0">
                <a:solidFill>
                  <a:srgbClr val="000000"/>
                </a:solidFill>
                <a:latin typeface="Courier New" charset="0"/>
              </a:rPr>
              <a:t>] = temp;</a:t>
            </a:r>
          </a:p>
          <a:p>
            <a:pPr>
              <a:lnSpc>
                <a:spcPct val="95000"/>
              </a:lnSpc>
            </a:pP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a:t>
            </a:r>
          </a:p>
        </p:txBody>
      </p:sp>
      <p:sp>
        <p:nvSpPr>
          <p:cNvPr id="6" name="Rectangle 7"/>
          <p:cNvSpPr>
            <a:spLocks noChangeArrowheads="1"/>
          </p:cNvSpPr>
          <p:nvPr/>
        </p:nvSpPr>
        <p:spPr bwMode="auto">
          <a:xfrm>
            <a:off x="482600" y="5080000"/>
            <a:ext cx="8128000" cy="14732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Coding this algorithm as a single function makes sense for efficiency but complicates the analysis.  The next two slides decompose selection sort into a set of functions that make the operation easier to follow.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51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2" name="Group 4"/>
          <p:cNvGrpSpPr>
            <a:grpSpLocks/>
          </p:cNvGrpSpPr>
          <p:nvPr/>
        </p:nvGrpSpPr>
        <p:grpSpPr bwMode="auto">
          <a:xfrm>
            <a:off x="355600" y="1143000"/>
            <a:ext cx="8494713" cy="5313363"/>
            <a:chOff x="240" y="720"/>
            <a:chExt cx="5280" cy="3347"/>
          </a:xfrm>
        </p:grpSpPr>
        <p:sp>
          <p:nvSpPr>
            <p:cNvPr id="77517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5174" name="Text Box 6"/>
            <p:cNvSpPr txBox="1">
              <a:spLocks noChangeArrowheads="1"/>
            </p:cNvSpPr>
            <p:nvPr/>
          </p:nvSpPr>
          <p:spPr bwMode="auto">
            <a:xfrm>
              <a:off x="251" y="752"/>
              <a:ext cx="5261" cy="3315"/>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Function:</a:t>
              </a:r>
              <a:r>
                <a:rPr lang="en-US" dirty="0" smtClean="0">
                  <a:solidFill>
                    <a:srgbClr val="0000FF"/>
                  </a:solidFill>
                  <a:latin typeface="Courier New" charset="0"/>
                </a:rPr>
                <a:t> sort</a:t>
              </a:r>
              <a:endParaRPr lang="en-US" dirty="0">
                <a:solidFill>
                  <a:srgbClr val="0000FF"/>
                </a:solidFill>
                <a:latin typeface="Courier New" charset="0"/>
              </a:endParaRPr>
            </a:p>
            <a:p>
              <a:r>
                <a:rPr lang="en-US" dirty="0">
                  <a:solidFill>
                    <a:srgbClr val="0000FF"/>
                  </a:solidFill>
                  <a:latin typeface="Courier New" charset="0"/>
                </a:rPr>
                <a:t> * --------------</a:t>
              </a:r>
            </a:p>
            <a:p>
              <a:r>
                <a:rPr lang="en-US" dirty="0">
                  <a:solidFill>
                    <a:srgbClr val="0000FF"/>
                  </a:solidFill>
                  <a:latin typeface="Courier New" charset="0"/>
                </a:rPr>
                <a:t> * Sorts a Vector&lt;</a:t>
              </a:r>
              <a:r>
                <a:rPr lang="en-US" dirty="0" err="1">
                  <a:solidFill>
                    <a:srgbClr val="0000FF"/>
                  </a:solidFill>
                  <a:latin typeface="Courier New" charset="0"/>
                </a:rPr>
                <a:t>int</a:t>
              </a:r>
              <a:r>
                <a:rPr lang="en-US" dirty="0">
                  <a:solidFill>
                    <a:srgbClr val="0000FF"/>
                  </a:solidFill>
                  <a:latin typeface="Courier New" charset="0"/>
                </a:rPr>
                <a:t>&gt; into increasing order.  This implementation</a:t>
              </a:r>
            </a:p>
            <a:p>
              <a:r>
                <a:rPr lang="en-US" dirty="0">
                  <a:solidFill>
                    <a:srgbClr val="0000FF"/>
                  </a:solidFill>
                  <a:latin typeface="Courier New" charset="0"/>
                </a:rPr>
                <a:t> * uses an algorithm called selection sort, which can be described</a:t>
              </a:r>
            </a:p>
            <a:p>
              <a:r>
                <a:rPr lang="en-US" dirty="0">
                  <a:solidFill>
                    <a:srgbClr val="0000FF"/>
                  </a:solidFill>
                  <a:latin typeface="Courier New" charset="0"/>
                </a:rPr>
                <a:t> * in English as follows.  With your left hand (</a:t>
              </a:r>
              <a:r>
                <a:rPr lang="en-US" dirty="0" err="1">
                  <a:solidFill>
                    <a:srgbClr val="0000FF"/>
                  </a:solidFill>
                  <a:latin typeface="Courier New" charset="0"/>
                </a:rPr>
                <a:t>lh</a:t>
              </a:r>
              <a:r>
                <a:rPr lang="en-US" dirty="0">
                  <a:solidFill>
                    <a:srgbClr val="0000FF"/>
                  </a:solidFill>
                  <a:latin typeface="Courier New" charset="0"/>
                </a:rPr>
                <a:t>), point at each</a:t>
              </a:r>
            </a:p>
            <a:p>
              <a:r>
                <a:rPr lang="en-US" dirty="0">
                  <a:solidFill>
                    <a:srgbClr val="0000FF"/>
                  </a:solidFill>
                  <a:latin typeface="Courier New" charset="0"/>
                </a:rPr>
                <a:t> * element in the vector in turn, starting at index 0.  At each</a:t>
              </a:r>
            </a:p>
            <a:p>
              <a:r>
                <a:rPr lang="en-US" dirty="0">
                  <a:solidFill>
                    <a:srgbClr val="0000FF"/>
                  </a:solidFill>
                  <a:latin typeface="Courier New" charset="0"/>
                </a:rPr>
                <a:t> * step in the cycle:</a:t>
              </a:r>
            </a:p>
            <a:p>
              <a:r>
                <a:rPr lang="en-US" dirty="0">
                  <a:solidFill>
                    <a:srgbClr val="0000FF"/>
                  </a:solidFill>
                  <a:latin typeface="Courier New" charset="0"/>
                </a:rPr>
                <a:t> *</a:t>
              </a:r>
            </a:p>
            <a:p>
              <a:r>
                <a:rPr lang="en-US" dirty="0">
                  <a:solidFill>
                    <a:srgbClr val="0000FF"/>
                  </a:solidFill>
                  <a:latin typeface="Courier New" charset="0"/>
                </a:rPr>
                <a:t> * 1. Find the smallest element in the range between your left</a:t>
              </a:r>
            </a:p>
            <a:p>
              <a:r>
                <a:rPr lang="en-US" dirty="0">
                  <a:solidFill>
                    <a:srgbClr val="0000FF"/>
                  </a:solidFill>
                  <a:latin typeface="Courier New" charset="0"/>
                </a:rPr>
                <a:t> *    hand and the end of the vector, and point at that element</a:t>
              </a:r>
            </a:p>
            <a:p>
              <a:r>
                <a:rPr lang="en-US" dirty="0">
                  <a:solidFill>
                    <a:srgbClr val="0000FF"/>
                  </a:solidFill>
                  <a:latin typeface="Courier New" charset="0"/>
                </a:rPr>
                <a:t> *    with your right hand (</a:t>
              </a:r>
              <a:r>
                <a:rPr lang="en-US" dirty="0" err="1">
                  <a:solidFill>
                    <a:srgbClr val="0000FF"/>
                  </a:solidFill>
                  <a:latin typeface="Courier New" charset="0"/>
                </a:rPr>
                <a:t>rh</a:t>
              </a:r>
              <a:r>
                <a:rPr lang="en-US" dirty="0">
                  <a:solidFill>
                    <a:srgbClr val="0000FF"/>
                  </a:solidFill>
                  <a:latin typeface="Courier New" charset="0"/>
                </a:rPr>
                <a:t>).</a:t>
              </a:r>
            </a:p>
            <a:p>
              <a:r>
                <a:rPr lang="en-US" dirty="0">
                  <a:solidFill>
                    <a:srgbClr val="0000FF"/>
                  </a:solidFill>
                  <a:latin typeface="Courier New" charset="0"/>
                </a:rPr>
                <a:t> *</a:t>
              </a:r>
            </a:p>
            <a:p>
              <a:r>
                <a:rPr lang="en-US" dirty="0">
                  <a:solidFill>
                    <a:srgbClr val="0000FF"/>
                  </a:solidFill>
                  <a:latin typeface="Courier New" charset="0"/>
                </a:rPr>
                <a:t> * 2. Move that element into its correct position by swapping</a:t>
              </a:r>
            </a:p>
            <a:p>
              <a:r>
                <a:rPr lang="en-US" dirty="0">
                  <a:solidFill>
                    <a:srgbClr val="0000FF"/>
                  </a:solidFill>
                  <a:latin typeface="Courier New" charset="0"/>
                </a:rPr>
                <a:t> *    the elements indicated by your left and right hands.</a:t>
              </a:r>
            </a:p>
            <a:p>
              <a:r>
                <a:rPr lang="en-US" dirty="0">
                  <a:solidFill>
                    <a:srgbClr val="0000FF"/>
                  </a:solidFill>
                  <a:latin typeface="Courier New" charset="0"/>
                </a:rPr>
                <a:t> */</a:t>
              </a:r>
            </a:p>
            <a:p>
              <a:endParaRPr lang="en-US" dirty="0">
                <a:solidFill>
                  <a:srgbClr val="000000"/>
                </a:solidFill>
                <a:latin typeface="Courier New" charset="0"/>
              </a:endParaRPr>
            </a:p>
            <a:p>
              <a:r>
                <a:rPr lang="en-US" dirty="0">
                  <a:solidFill>
                    <a:srgbClr val="000000"/>
                  </a:solidFill>
                  <a:latin typeface="Courier New" charset="0"/>
                </a:rPr>
                <a:t>void</a:t>
              </a:r>
              <a:r>
                <a:rPr lang="en-US" dirty="0" smtClean="0">
                  <a:solidFill>
                    <a:srgbClr val="000000"/>
                  </a:solidFill>
                  <a:latin typeface="Courier New" charset="0"/>
                </a:rPr>
                <a:t> </a:t>
              </a:r>
              <a:r>
                <a:rPr lang="en-US" dirty="0" err="1" smtClean="0">
                  <a:solidFill>
                    <a:srgbClr val="000000"/>
                  </a:solidFill>
                  <a:latin typeface="Courier New" charset="0"/>
                </a:rPr>
                <a:t>sort</a:t>
              </a:r>
              <a:r>
                <a:rPr lang="en-US" dirty="0" err="1">
                  <a:solidFill>
                    <a:srgbClr val="000000"/>
                  </a:solidFill>
                  <a:latin typeface="Courier New" charset="0"/>
                </a:rPr>
                <a:t>(Vector</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a:t>
              </a:r>
            </a:p>
            <a:p>
              <a:r>
                <a:rPr lang="en-US" dirty="0">
                  <a:solidFill>
                    <a:srgbClr val="000000"/>
                  </a:solidFill>
                  <a:latin typeface="Courier New" charset="0"/>
                </a:rPr>
                <a:t>   for (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lh</a:t>
              </a:r>
              <a:r>
                <a:rPr lang="en-US" dirty="0">
                  <a:solidFill>
                    <a:srgbClr val="000000"/>
                  </a:solidFill>
                  <a:latin typeface="Courier New" charset="0"/>
                </a:rPr>
                <a:t> = 0 ; </a:t>
              </a:r>
              <a:r>
                <a:rPr lang="en-US" dirty="0" err="1">
                  <a:solidFill>
                    <a:srgbClr val="000000"/>
                  </a:solidFill>
                  <a:latin typeface="Courier New" charset="0"/>
                </a:rPr>
                <a:t>lh</a:t>
              </a:r>
              <a:r>
                <a:rPr lang="en-US" dirty="0">
                  <a:solidFill>
                    <a:srgbClr val="000000"/>
                  </a:solidFill>
                  <a:latin typeface="Courier New" charset="0"/>
                </a:rPr>
                <a:t> &lt; </a:t>
              </a:r>
              <a:r>
                <a:rPr lang="en-US" dirty="0" err="1">
                  <a:solidFill>
                    <a:srgbClr val="000000"/>
                  </a:solidFill>
                  <a:latin typeface="Courier New" charset="0"/>
                </a:rPr>
                <a:t>vec.size</a:t>
              </a:r>
              <a:r>
                <a:rPr lang="en-US" dirty="0">
                  <a:solidFill>
                    <a:srgbClr val="000000"/>
                  </a:solidFill>
                  <a:latin typeface="Courier New" charset="0"/>
                </a:rPr>
                <a:t>() ; </a:t>
              </a:r>
              <a:r>
                <a:rPr lang="en-US" dirty="0" err="1">
                  <a:solidFill>
                    <a:srgbClr val="000000"/>
                  </a:solidFill>
                  <a:latin typeface="Courier New" charset="0"/>
                </a:rPr>
                <a:t>lh</a:t>
              </a:r>
              <a:r>
                <a:rPr lang="en-US" dirty="0">
                  <a:solidFill>
                    <a:srgbClr val="000000"/>
                  </a:solidFill>
                  <a:latin typeface="Courier New" charset="0"/>
                </a:rPr>
                <a:t>++ ) {</a:t>
              </a:r>
            </a:p>
            <a:p>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rh</a:t>
              </a:r>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findSmallest</a:t>
              </a:r>
              <a:r>
                <a:rPr lang="en-US" dirty="0" err="1">
                  <a:solidFill>
                    <a:srgbClr val="000000"/>
                  </a:solidFill>
                  <a:latin typeface="Courier New" charset="0"/>
                </a:rPr>
                <a:t>(vec</a:t>
              </a:r>
              <a:r>
                <a:rPr lang="en-US" dirty="0">
                  <a:solidFill>
                    <a:srgbClr val="000000"/>
                  </a:solidFill>
                  <a:latin typeface="Courier New" charset="0"/>
                </a:rPr>
                <a:t>, </a:t>
              </a:r>
              <a:r>
                <a:rPr lang="en-US" dirty="0" err="1">
                  <a:solidFill>
                    <a:srgbClr val="000000"/>
                  </a:solidFill>
                  <a:latin typeface="Courier New" charset="0"/>
                </a:rPr>
                <a:t>lh</a:t>
              </a:r>
              <a:r>
                <a:rPr lang="en-US" dirty="0">
                  <a:solidFill>
                    <a:srgbClr val="000000"/>
                  </a:solidFill>
                  <a:latin typeface="Courier New" charset="0"/>
                </a:rPr>
                <a:t>, </a:t>
              </a:r>
              <a:r>
                <a:rPr lang="en-US" dirty="0" err="1">
                  <a:solidFill>
                    <a:srgbClr val="000000"/>
                  </a:solidFill>
                  <a:latin typeface="Courier New" charset="0"/>
                </a:rPr>
                <a:t>vec.size</a:t>
              </a:r>
              <a:r>
                <a:rPr lang="en-US" dirty="0">
                  <a:solidFill>
                    <a:srgbClr val="000000"/>
                  </a:solidFill>
                  <a:latin typeface="Courier New" charset="0"/>
                </a:rPr>
                <a:t>() - 1);</a:t>
              </a:r>
            </a:p>
            <a:p>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swap</a:t>
              </a:r>
              <a:r>
                <a:rPr lang="en-US" dirty="0" err="1">
                  <a:solidFill>
                    <a:srgbClr val="000000"/>
                  </a:solidFill>
                  <a:latin typeface="Courier New" charset="0"/>
                </a:rPr>
                <a:t>(vec[lh</a:t>
              </a:r>
              <a:r>
                <a:rPr lang="en-US" dirty="0">
                  <a:solidFill>
                    <a:srgbClr val="000000"/>
                  </a:solidFill>
                  <a:latin typeface="Courier New" charset="0"/>
                </a:rPr>
                <a:t>], </a:t>
              </a:r>
              <a:r>
                <a:rPr lang="en-US" dirty="0" err="1">
                  <a:solidFill>
                    <a:srgbClr val="000000"/>
                  </a:solidFill>
                  <a:latin typeface="Courier New" charset="0"/>
                </a:rPr>
                <a:t>vec[rh</a:t>
              </a:r>
              <a:r>
                <a:rPr lang="en-US" dirty="0">
                  <a:solidFill>
                    <a:srgbClr val="000000"/>
                  </a:solidFill>
                  <a:latin typeface="Courier New" charset="0"/>
                </a:rPr>
                <a:t>]);</a:t>
              </a:r>
            </a:p>
            <a:p>
              <a:r>
                <a:rPr lang="en-US" dirty="0">
                  <a:solidFill>
                    <a:srgbClr val="000000"/>
                  </a:solidFill>
                  <a:latin typeface="Courier New" charset="0"/>
                </a:rPr>
                <a:t>   }</a:t>
              </a:r>
            </a:p>
            <a:p>
              <a:r>
                <a:rPr lang="en-US" dirty="0">
                  <a:solidFill>
                    <a:srgbClr val="000000"/>
                  </a:solidFill>
                  <a:latin typeface="Courier New" charset="0"/>
                </a:rPr>
                <a:t>}</a:t>
              </a:r>
            </a:p>
            <a:p>
              <a:endParaRPr lang="en-US" dirty="0">
                <a:solidFill>
                  <a:srgbClr val="000000"/>
                </a:solidFill>
                <a:latin typeface="Courier New" charset="0"/>
              </a:endParaRPr>
            </a:p>
          </p:txBody>
        </p:sp>
      </p:grpSp>
      <p:sp>
        <p:nvSpPr>
          <p:cNvPr id="7751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Decomposition of the</a:t>
            </a:r>
            <a:r>
              <a:rPr lang="en-US" sz="4000" dirty="0" smtClean="0">
                <a:solidFill>
                  <a:srgbClr val="FF0000"/>
                </a:solidFill>
              </a:rPr>
              <a:t> </a:t>
            </a:r>
            <a:r>
              <a:rPr lang="en-US" sz="3600" b="1" dirty="0" smtClean="0">
                <a:solidFill>
                  <a:srgbClr val="FF0000"/>
                </a:solidFill>
                <a:latin typeface="Courier New" charset="0"/>
              </a:rPr>
              <a:t>sort</a:t>
            </a:r>
            <a:r>
              <a:rPr lang="en-US" sz="4000" dirty="0" smtClean="0">
                <a:solidFill>
                  <a:srgbClr val="FF0000"/>
                </a:solidFill>
              </a:rPr>
              <a:t> </a:t>
            </a:r>
            <a:r>
              <a:rPr lang="en-US" sz="4000" dirty="0">
                <a:solidFill>
                  <a:srgbClr val="FF0000"/>
                </a:solidFill>
              </a:rPr>
              <a:t>Function</a:t>
            </a:r>
          </a:p>
        </p:txBody>
      </p:sp>
      <p:sp>
        <p:nvSpPr>
          <p:cNvPr id="7751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721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77219" name="Text Box 3"/>
          <p:cNvSpPr txBox="1">
            <a:spLocks noChangeArrowheads="1"/>
          </p:cNvSpPr>
          <p:nvPr/>
        </p:nvSpPr>
        <p:spPr bwMode="auto">
          <a:xfrm>
            <a:off x="373063" y="1193800"/>
            <a:ext cx="8440737" cy="5262978"/>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p>
          <a:p>
            <a:r>
              <a:rPr lang="en-US" dirty="0" smtClean="0">
                <a:solidFill>
                  <a:srgbClr val="0000FF"/>
                </a:solidFill>
                <a:latin typeface="Courier New" charset="0"/>
              </a:rPr>
              <a:t> * Function: sort</a:t>
            </a:r>
          </a:p>
          <a:p>
            <a:r>
              <a:rPr lang="en-US" dirty="0" smtClean="0">
                <a:solidFill>
                  <a:srgbClr val="0000FF"/>
                </a:solidFill>
                <a:latin typeface="Courier New" charset="0"/>
              </a:rPr>
              <a:t> * --------------</a:t>
            </a:r>
          </a:p>
          <a:p>
            <a:r>
              <a:rPr lang="en-US" dirty="0" smtClean="0">
                <a:solidFill>
                  <a:srgbClr val="0000FF"/>
                </a:solidFill>
                <a:latin typeface="Courier New" charset="0"/>
              </a:rPr>
              <a:t> * Sorts a Vector&lt;</a:t>
            </a:r>
            <a:r>
              <a:rPr lang="en-US" dirty="0" err="1" smtClean="0">
                <a:solidFill>
                  <a:srgbClr val="0000FF"/>
                </a:solidFill>
                <a:latin typeface="Courier New" charset="0"/>
              </a:rPr>
              <a:t>int</a:t>
            </a:r>
            <a:r>
              <a:rPr lang="en-US" dirty="0" smtClean="0">
                <a:solidFill>
                  <a:srgbClr val="0000FF"/>
                </a:solidFill>
                <a:latin typeface="Courier New" charset="0"/>
              </a:rPr>
              <a:t>&gt; into increasing order.  This implementation</a:t>
            </a:r>
          </a:p>
          <a:p>
            <a:r>
              <a:rPr lang="en-US" dirty="0" smtClean="0">
                <a:solidFill>
                  <a:srgbClr val="0000FF"/>
                </a:solidFill>
                <a:latin typeface="Courier New" charset="0"/>
              </a:rPr>
              <a:t> * uses an algorithm called selection sort, which can be described</a:t>
            </a:r>
          </a:p>
          <a:p>
            <a:r>
              <a:rPr lang="en-US" dirty="0" smtClean="0">
                <a:solidFill>
                  <a:srgbClr val="0000FF"/>
                </a:solidFill>
                <a:latin typeface="Courier New" charset="0"/>
              </a:rPr>
              <a:t> * in English as follows.  With your left hand (</a:t>
            </a:r>
            <a:r>
              <a:rPr lang="en-US" dirty="0" err="1" smtClean="0">
                <a:solidFill>
                  <a:srgbClr val="0000FF"/>
                </a:solidFill>
                <a:latin typeface="Courier New" charset="0"/>
              </a:rPr>
              <a:t>lh</a:t>
            </a:r>
            <a:r>
              <a:rPr lang="en-US" dirty="0" smtClean="0">
                <a:solidFill>
                  <a:srgbClr val="0000FF"/>
                </a:solidFill>
                <a:latin typeface="Courier New" charset="0"/>
              </a:rPr>
              <a:t>), point at each</a:t>
            </a:r>
          </a:p>
          <a:p>
            <a:r>
              <a:rPr lang="en-US" dirty="0" smtClean="0">
                <a:solidFill>
                  <a:srgbClr val="0000FF"/>
                </a:solidFill>
                <a:latin typeface="Courier New" charset="0"/>
              </a:rPr>
              <a:t> * element in the vector in turn, starting at index 0.  At each</a:t>
            </a:r>
          </a:p>
          <a:p>
            <a:r>
              <a:rPr lang="en-US" dirty="0" smtClean="0">
                <a:solidFill>
                  <a:srgbClr val="0000FF"/>
                </a:solidFill>
                <a:latin typeface="Courier New" charset="0"/>
              </a:rPr>
              <a:t> * step in the cycle:</a:t>
            </a:r>
          </a:p>
          <a:p>
            <a:r>
              <a:rPr lang="en-US" dirty="0" smtClean="0">
                <a:solidFill>
                  <a:srgbClr val="0000FF"/>
                </a:solidFill>
                <a:latin typeface="Courier New" charset="0"/>
              </a:rPr>
              <a:t> *</a:t>
            </a:r>
          </a:p>
          <a:p>
            <a:r>
              <a:rPr lang="en-US" dirty="0" smtClean="0">
                <a:solidFill>
                  <a:srgbClr val="0000FF"/>
                </a:solidFill>
                <a:latin typeface="Courier New" charset="0"/>
              </a:rPr>
              <a:t> * 1. Find the smallest element in the range between your left</a:t>
            </a:r>
          </a:p>
          <a:p>
            <a:r>
              <a:rPr lang="en-US" dirty="0" smtClean="0">
                <a:solidFill>
                  <a:srgbClr val="0000FF"/>
                </a:solidFill>
                <a:latin typeface="Courier New" charset="0"/>
              </a:rPr>
              <a:t> *    hand and the end of the vector, and point at that element</a:t>
            </a:r>
          </a:p>
          <a:p>
            <a:r>
              <a:rPr lang="en-US" dirty="0" smtClean="0">
                <a:solidFill>
                  <a:srgbClr val="0000FF"/>
                </a:solidFill>
                <a:latin typeface="Courier New" charset="0"/>
              </a:rPr>
              <a:t> *    with your right hand (</a:t>
            </a:r>
            <a:r>
              <a:rPr lang="en-US" dirty="0" err="1" smtClean="0">
                <a:solidFill>
                  <a:srgbClr val="0000FF"/>
                </a:solidFill>
                <a:latin typeface="Courier New" charset="0"/>
              </a:rPr>
              <a:t>rh</a:t>
            </a:r>
            <a:r>
              <a:rPr lang="en-US" dirty="0" smtClean="0">
                <a:solidFill>
                  <a:srgbClr val="0000FF"/>
                </a:solidFill>
                <a:latin typeface="Courier New" charset="0"/>
              </a:rPr>
              <a:t>).</a:t>
            </a:r>
          </a:p>
          <a:p>
            <a:r>
              <a:rPr lang="en-US" dirty="0" smtClean="0">
                <a:solidFill>
                  <a:srgbClr val="0000FF"/>
                </a:solidFill>
                <a:latin typeface="Courier New" charset="0"/>
              </a:rPr>
              <a:t> *</a:t>
            </a:r>
          </a:p>
          <a:p>
            <a:r>
              <a:rPr lang="en-US" dirty="0" smtClean="0">
                <a:solidFill>
                  <a:srgbClr val="0000FF"/>
                </a:solidFill>
                <a:latin typeface="Courier New" charset="0"/>
              </a:rPr>
              <a:t> * 2. Move that element into its correct position by swapping</a:t>
            </a:r>
          </a:p>
          <a:p>
            <a:r>
              <a:rPr lang="en-US" dirty="0" smtClean="0">
                <a:solidFill>
                  <a:srgbClr val="0000FF"/>
                </a:solidFill>
                <a:latin typeface="Courier New" charset="0"/>
              </a:rPr>
              <a:t> *    the elements indicated by your left and right hands.</a:t>
            </a:r>
          </a:p>
          <a:p>
            <a:r>
              <a:rPr lang="en-US" dirty="0" smtClean="0">
                <a:solidFill>
                  <a:srgbClr val="0000FF"/>
                </a:solidFill>
                <a:latin typeface="Courier New" charset="0"/>
              </a:rPr>
              <a:t> */</a:t>
            </a:r>
          </a:p>
          <a:p>
            <a:endParaRPr lang="en-US" dirty="0" smtClean="0">
              <a:solidFill>
                <a:srgbClr val="000000"/>
              </a:solidFill>
              <a:latin typeface="Courier New" charset="0"/>
            </a:endParaRPr>
          </a:p>
          <a:p>
            <a:r>
              <a:rPr lang="en-US" dirty="0" smtClean="0">
                <a:solidFill>
                  <a:srgbClr val="000000"/>
                </a:solidFill>
                <a:latin typeface="Courier New" charset="0"/>
              </a:rPr>
              <a:t>void </a:t>
            </a:r>
            <a:r>
              <a:rPr lang="en-US" dirty="0" err="1" smtClean="0">
                <a:solidFill>
                  <a:srgbClr val="000000"/>
                </a:solidFill>
                <a:latin typeface="Courier New" charset="0"/>
              </a:rPr>
              <a:t>sort(Vector</a:t>
            </a:r>
            <a:r>
              <a:rPr lang="en-US" dirty="0" smtClean="0">
                <a:solidFill>
                  <a:srgbClr val="000000"/>
                </a:solidFill>
                <a:latin typeface="Courier New" charset="0"/>
              </a:rPr>
              <a:t>&lt;</a:t>
            </a:r>
            <a:r>
              <a:rPr lang="en-US" dirty="0" err="1" smtClean="0">
                <a:solidFill>
                  <a:srgbClr val="000000"/>
                </a:solidFill>
                <a:latin typeface="Courier New" charset="0"/>
              </a:rPr>
              <a:t>int</a:t>
            </a:r>
            <a:r>
              <a:rPr lang="en-US" dirty="0" smtClean="0">
                <a:solidFill>
                  <a:srgbClr val="000000"/>
                </a:solidFill>
                <a:latin typeface="Courier New" charset="0"/>
              </a:rPr>
              <a:t>&gt; &amp; </a:t>
            </a:r>
            <a:r>
              <a:rPr lang="en-US" dirty="0" err="1" smtClean="0">
                <a:solidFill>
                  <a:srgbClr val="000000"/>
                </a:solidFill>
                <a:latin typeface="Courier New" charset="0"/>
              </a:rPr>
              <a:t>vec</a:t>
            </a:r>
            <a:r>
              <a:rPr lang="en-US" dirty="0" smtClean="0">
                <a:solidFill>
                  <a:srgbClr val="000000"/>
                </a:solidFill>
                <a:latin typeface="Courier New" charset="0"/>
              </a:rPr>
              <a:t>) {</a:t>
            </a:r>
          </a:p>
          <a:p>
            <a:r>
              <a:rPr lang="en-US" dirty="0" smtClean="0">
                <a:solidFill>
                  <a:srgbClr val="000000"/>
                </a:solidFill>
                <a:latin typeface="Courier New" charset="0"/>
              </a:rPr>
              <a:t>   for (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lh</a:t>
            </a:r>
            <a:r>
              <a:rPr lang="en-US" dirty="0" smtClean="0">
                <a:solidFill>
                  <a:srgbClr val="000000"/>
                </a:solidFill>
                <a:latin typeface="Courier New" charset="0"/>
              </a:rPr>
              <a:t> = 0 ; </a:t>
            </a:r>
            <a:r>
              <a:rPr lang="en-US" dirty="0" err="1" smtClean="0">
                <a:solidFill>
                  <a:srgbClr val="000000"/>
                </a:solidFill>
                <a:latin typeface="Courier New" charset="0"/>
              </a:rPr>
              <a:t>lh</a:t>
            </a:r>
            <a:r>
              <a:rPr lang="en-US" dirty="0" smtClean="0">
                <a:solidFill>
                  <a:srgbClr val="000000"/>
                </a:solidFill>
                <a:latin typeface="Courier New" charset="0"/>
              </a:rPr>
              <a:t> &lt; </a:t>
            </a:r>
            <a:r>
              <a:rPr lang="en-US" dirty="0" err="1" smtClean="0">
                <a:solidFill>
                  <a:srgbClr val="000000"/>
                </a:solidFill>
                <a:latin typeface="Courier New" charset="0"/>
              </a:rPr>
              <a:t>vec.size</a:t>
            </a:r>
            <a:r>
              <a:rPr lang="en-US" dirty="0" smtClean="0">
                <a:solidFill>
                  <a:srgbClr val="000000"/>
                </a:solidFill>
                <a:latin typeface="Courier New" charset="0"/>
              </a:rPr>
              <a:t>() ; </a:t>
            </a:r>
            <a:r>
              <a:rPr lang="en-US" dirty="0" err="1" smtClean="0">
                <a:solidFill>
                  <a:srgbClr val="000000"/>
                </a:solidFill>
                <a:latin typeface="Courier New" charset="0"/>
              </a:rPr>
              <a:t>lh</a:t>
            </a:r>
            <a:r>
              <a:rPr lang="en-US" dirty="0" smtClean="0">
                <a:solidFill>
                  <a:srgbClr val="000000"/>
                </a:solidFill>
                <a:latin typeface="Courier New" charset="0"/>
              </a:rPr>
              <a:t>++ ) {</a:t>
            </a:r>
          </a:p>
          <a:p>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rh</a:t>
            </a:r>
            <a:r>
              <a:rPr lang="en-US" dirty="0" smtClean="0">
                <a:solidFill>
                  <a:srgbClr val="000000"/>
                </a:solidFill>
                <a:latin typeface="Courier New" charset="0"/>
              </a:rPr>
              <a:t> = </a:t>
            </a:r>
            <a:r>
              <a:rPr lang="en-US" dirty="0" err="1" smtClean="0">
                <a:solidFill>
                  <a:srgbClr val="000000"/>
                </a:solidFill>
                <a:latin typeface="Courier New" charset="0"/>
              </a:rPr>
              <a:t>findSmallest(vec</a:t>
            </a:r>
            <a:r>
              <a:rPr lang="en-US" dirty="0" smtClean="0">
                <a:solidFill>
                  <a:srgbClr val="000000"/>
                </a:solidFill>
                <a:latin typeface="Courier New" charset="0"/>
              </a:rPr>
              <a:t>, </a:t>
            </a:r>
            <a:r>
              <a:rPr lang="en-US" dirty="0" err="1" smtClean="0">
                <a:solidFill>
                  <a:srgbClr val="000000"/>
                </a:solidFill>
                <a:latin typeface="Courier New" charset="0"/>
              </a:rPr>
              <a:t>lh</a:t>
            </a:r>
            <a:r>
              <a:rPr lang="en-US" dirty="0" smtClean="0">
                <a:solidFill>
                  <a:srgbClr val="000000"/>
                </a:solidFill>
                <a:latin typeface="Courier New" charset="0"/>
              </a:rPr>
              <a:t>, </a:t>
            </a:r>
            <a:r>
              <a:rPr lang="en-US" dirty="0" err="1" smtClean="0">
                <a:solidFill>
                  <a:srgbClr val="000000"/>
                </a:solidFill>
                <a:latin typeface="Courier New" charset="0"/>
              </a:rPr>
              <a:t>vec.size</a:t>
            </a:r>
            <a:r>
              <a:rPr lang="en-US" dirty="0" smtClean="0">
                <a:solidFill>
                  <a:srgbClr val="000000"/>
                </a:solidFill>
                <a:latin typeface="Courier New" charset="0"/>
              </a:rPr>
              <a:t>() - 1);</a:t>
            </a:r>
          </a:p>
          <a:p>
            <a:r>
              <a:rPr lang="en-US" dirty="0" smtClean="0">
                <a:solidFill>
                  <a:srgbClr val="000000"/>
                </a:solidFill>
                <a:latin typeface="Courier New" charset="0"/>
              </a:rPr>
              <a:t>      </a:t>
            </a:r>
            <a:r>
              <a:rPr lang="en-US" dirty="0" err="1" smtClean="0">
                <a:solidFill>
                  <a:srgbClr val="000000"/>
                </a:solidFill>
                <a:latin typeface="Courier New" charset="0"/>
              </a:rPr>
              <a:t>swap(vec[lh</a:t>
            </a:r>
            <a:r>
              <a:rPr lang="en-US" dirty="0" smtClean="0">
                <a:solidFill>
                  <a:srgbClr val="000000"/>
                </a:solidFill>
                <a:latin typeface="Courier New" charset="0"/>
              </a:rPr>
              <a:t>], </a:t>
            </a:r>
            <a:r>
              <a:rPr lang="en-US" dirty="0" err="1" smtClean="0">
                <a:solidFill>
                  <a:srgbClr val="000000"/>
                </a:solidFill>
                <a:latin typeface="Courier New" charset="0"/>
              </a:rPr>
              <a:t>vec[rh</a:t>
            </a:r>
            <a:r>
              <a:rPr lang="en-US" dirty="0" smtClean="0">
                <a:solidFill>
                  <a:srgbClr val="000000"/>
                </a:solidFill>
                <a:latin typeface="Courier New" charset="0"/>
              </a:rPr>
              <a:t>]);</a:t>
            </a:r>
          </a:p>
          <a:p>
            <a:r>
              <a:rPr lang="en-US" dirty="0" smtClean="0">
                <a:solidFill>
                  <a:srgbClr val="000000"/>
                </a:solidFill>
                <a:latin typeface="Courier New" charset="0"/>
              </a:rPr>
              <a:t>   }</a:t>
            </a:r>
          </a:p>
          <a:p>
            <a:r>
              <a:rPr lang="en-US" dirty="0" smtClean="0">
                <a:solidFill>
                  <a:srgbClr val="000000"/>
                </a:solidFill>
                <a:latin typeface="Courier New" charset="0"/>
              </a:rPr>
              <a:t>}</a:t>
            </a:r>
          </a:p>
          <a:p>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319713"/>
            <a:chOff x="240" y="720"/>
            <a:chExt cx="5280" cy="3351"/>
          </a:xfrm>
        </p:grpSpPr>
        <p:sp>
          <p:nvSpPr>
            <p:cNvPr id="777221"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7222" name="Text Box 6"/>
            <p:cNvSpPr txBox="1">
              <a:spLocks noChangeArrowheads="1"/>
            </p:cNvSpPr>
            <p:nvPr/>
          </p:nvSpPr>
          <p:spPr bwMode="auto">
            <a:xfrm>
              <a:off x="251" y="752"/>
              <a:ext cx="5261" cy="3319"/>
            </a:xfrm>
            <a:prstGeom prst="rect">
              <a:avLst/>
            </a:prstGeom>
            <a:noFill/>
            <a:ln w="9525">
              <a:noFill/>
              <a:miter lim="800000"/>
              <a:headEnd/>
              <a:tailEnd/>
            </a:ln>
            <a:effectLst/>
          </p:spPr>
          <p:txBody>
            <a:bodyPr>
              <a:prstTxWarp prst="textNoShape">
                <a:avLst/>
              </a:prstTxWarp>
              <a:spAutoFit/>
            </a:bodyPr>
            <a:lstStyle/>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Function:</a:t>
              </a:r>
              <a:r>
                <a:rPr lang="en-US" dirty="0" smtClean="0">
                  <a:solidFill>
                    <a:srgbClr val="0000FF"/>
                  </a:solidFill>
                  <a:latin typeface="Courier New" charset="0"/>
                </a:rPr>
                <a:t> </a:t>
              </a:r>
              <a:r>
                <a:rPr lang="en-US" dirty="0" err="1">
                  <a:solidFill>
                    <a:srgbClr val="0000FF"/>
                  </a:solidFill>
                  <a:latin typeface="Courier New" charset="0"/>
                </a:rPr>
                <a:t>f</a:t>
              </a:r>
              <a:r>
                <a:rPr lang="en-US" dirty="0" err="1" smtClean="0">
                  <a:solidFill>
                    <a:srgbClr val="0000FF"/>
                  </a:solidFill>
                  <a:latin typeface="Courier New" charset="0"/>
                </a:rPr>
                <a:t>indSmallest</a:t>
              </a:r>
              <a:endParaRPr lang="en-US" dirty="0">
                <a:solidFill>
                  <a:srgbClr val="0000FF"/>
                </a:solidFill>
                <a:latin typeface="Courier New" charset="0"/>
              </a:endParaRPr>
            </a:p>
            <a:p>
              <a:pPr>
                <a:lnSpc>
                  <a:spcPct val="95000"/>
                </a:lnSpc>
              </a:pPr>
              <a:r>
                <a:rPr lang="en-US" dirty="0">
                  <a:solidFill>
                    <a:srgbClr val="0000FF"/>
                  </a:solidFill>
                  <a:latin typeface="Courier New" charset="0"/>
                </a:rPr>
                <a:t> * ----------------------</a:t>
              </a:r>
            </a:p>
            <a:p>
              <a:pPr>
                <a:lnSpc>
                  <a:spcPct val="95000"/>
                </a:lnSpc>
              </a:pPr>
              <a:r>
                <a:rPr lang="en-US" dirty="0">
                  <a:solidFill>
                    <a:srgbClr val="0000FF"/>
                  </a:solidFill>
                  <a:latin typeface="Courier New" charset="0"/>
                </a:rPr>
                <a:t> * Returns the index of the smallest value in the vector between</a:t>
              </a:r>
            </a:p>
            <a:p>
              <a:pPr>
                <a:lnSpc>
                  <a:spcPct val="95000"/>
                </a:lnSpc>
              </a:pPr>
              <a:r>
                <a:rPr lang="en-US" dirty="0">
                  <a:solidFill>
                    <a:srgbClr val="0000FF"/>
                  </a:solidFill>
                  <a:latin typeface="Courier New" charset="0"/>
                </a:rPr>
                <a:t> * index positions p1 and p2, inclusive.</a:t>
              </a:r>
            </a:p>
            <a:p>
              <a:pPr>
                <a:lnSpc>
                  <a:spcPct val="95000"/>
                </a:lnSpc>
              </a:pPr>
              <a:r>
                <a:rPr lang="en-US" dirty="0">
                  <a:solidFill>
                    <a:srgbClr val="0000FF"/>
                  </a:solidFill>
                  <a:latin typeface="Courier New" charset="0"/>
                </a:rPr>
                <a:t> */</a:t>
              </a:r>
            </a:p>
            <a:p>
              <a:pPr>
                <a:lnSpc>
                  <a:spcPct val="95000"/>
                </a:lnSpc>
              </a:pPr>
              <a:endParaRPr lang="en-US" sz="900" dirty="0">
                <a:solidFill>
                  <a:srgbClr val="000000"/>
                </a:solidFill>
                <a:latin typeface="Courier New" charset="0"/>
              </a:endParaRPr>
            </a:p>
            <a:p>
              <a:pPr>
                <a:lnSpc>
                  <a:spcPct val="95000"/>
                </a:lnSpc>
              </a:pPr>
              <a:r>
                <a:rPr lang="en-US" dirty="0" err="1">
                  <a:solidFill>
                    <a:srgbClr val="000000"/>
                  </a:solidFill>
                  <a:latin typeface="Courier New" charset="0"/>
                </a:rPr>
                <a:t>int</a:t>
              </a:r>
              <a:r>
                <a:rPr lang="en-US" dirty="0" smtClean="0">
                  <a:solidFill>
                    <a:srgbClr val="000000"/>
                  </a:solidFill>
                  <a:latin typeface="Courier New" charset="0"/>
                </a:rPr>
                <a:t> </a:t>
              </a:r>
              <a:r>
                <a:rPr lang="en-US" dirty="0" err="1">
                  <a:solidFill>
                    <a:srgbClr val="000000"/>
                  </a:solidFill>
                  <a:latin typeface="Courier New" charset="0"/>
                </a:rPr>
                <a:t>f</a:t>
              </a:r>
              <a:r>
                <a:rPr lang="en-US" dirty="0" err="1" smtClean="0">
                  <a:solidFill>
                    <a:srgbClr val="000000"/>
                  </a:solidFill>
                  <a:latin typeface="Courier New" charset="0"/>
                </a:rPr>
                <a:t>indSmallest</a:t>
              </a:r>
              <a:r>
                <a:rPr lang="en-US" dirty="0" err="1">
                  <a:solidFill>
                    <a:srgbClr val="000000"/>
                  </a:solidFill>
                  <a:latin typeface="Courier New" charset="0"/>
                </a:rPr>
                <a:t>(Vector</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p1, </a:t>
              </a:r>
              <a:r>
                <a:rPr lang="en-US" dirty="0" err="1">
                  <a:solidFill>
                    <a:srgbClr val="000000"/>
                  </a:solidFill>
                  <a:latin typeface="Courier New" charset="0"/>
                </a:rPr>
                <a:t>int</a:t>
              </a:r>
              <a:r>
                <a:rPr lang="en-US" dirty="0">
                  <a:solidFill>
                    <a:srgbClr val="000000"/>
                  </a:solidFill>
                  <a:latin typeface="Courier New" charset="0"/>
                </a:rPr>
                <a:t> p2) {</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smallestIndex</a:t>
              </a:r>
              <a:r>
                <a:rPr lang="en-US" dirty="0">
                  <a:solidFill>
                    <a:srgbClr val="000000"/>
                  </a:solidFill>
                  <a:latin typeface="Courier New" charset="0"/>
                </a:rPr>
                <a:t> = p1;</a:t>
              </a:r>
            </a:p>
            <a:p>
              <a:pPr>
                <a:lnSpc>
                  <a:spcPct val="95000"/>
                </a:lnSpc>
              </a:pPr>
              <a:r>
                <a:rPr lang="en-US" dirty="0">
                  <a:solidFill>
                    <a:srgbClr val="000000"/>
                  </a:solidFill>
                  <a:latin typeface="Courier New" charset="0"/>
                </a:rPr>
                <a:t>   for (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p1 + 1 ; </a:t>
              </a:r>
              <a:r>
                <a:rPr lang="en-US" dirty="0" err="1">
                  <a:solidFill>
                    <a:srgbClr val="000000"/>
                  </a:solidFill>
                  <a:latin typeface="Courier New" charset="0"/>
                </a:rPr>
                <a:t>i</a:t>
              </a:r>
              <a:r>
                <a:rPr lang="en-US" dirty="0">
                  <a:solidFill>
                    <a:srgbClr val="000000"/>
                  </a:solidFill>
                  <a:latin typeface="Courier New" charset="0"/>
                </a:rPr>
                <a:t> &lt;= p2 ; </a:t>
              </a:r>
              <a:r>
                <a:rPr lang="en-US" dirty="0" err="1">
                  <a:solidFill>
                    <a:srgbClr val="000000"/>
                  </a:solidFill>
                  <a:latin typeface="Courier New" charset="0"/>
                </a:rPr>
                <a:t>i</a:t>
              </a:r>
              <a:r>
                <a:rPr lang="en-US" dirty="0">
                  <a:solidFill>
                    <a:srgbClr val="000000"/>
                  </a:solidFill>
                  <a:latin typeface="Courier New" charset="0"/>
                </a:rPr>
                <a:t>++ ) {</a:t>
              </a:r>
            </a:p>
            <a:p>
              <a:pPr>
                <a:lnSpc>
                  <a:spcPct val="95000"/>
                </a:lnSpc>
              </a:pPr>
              <a:r>
                <a:rPr lang="en-US" dirty="0">
                  <a:solidFill>
                    <a:srgbClr val="000000"/>
                  </a:solidFill>
                  <a:latin typeface="Courier New" charset="0"/>
                </a:rPr>
                <a:t>      if (</a:t>
              </a:r>
              <a:r>
                <a:rPr lang="en-US" dirty="0" err="1">
                  <a:solidFill>
                    <a:srgbClr val="000000"/>
                  </a:solidFill>
                  <a:latin typeface="Courier New" charset="0"/>
                </a:rPr>
                <a:t>vec[i</a:t>
              </a:r>
              <a:r>
                <a:rPr lang="en-US" dirty="0">
                  <a:solidFill>
                    <a:srgbClr val="000000"/>
                  </a:solidFill>
                  <a:latin typeface="Courier New" charset="0"/>
                </a:rPr>
                <a:t>] &lt; </a:t>
              </a:r>
              <a:r>
                <a:rPr lang="en-US" dirty="0" err="1">
                  <a:solidFill>
                    <a:srgbClr val="000000"/>
                  </a:solidFill>
                  <a:latin typeface="Courier New" charset="0"/>
                </a:rPr>
                <a:t>vec[smallestIndex</a:t>
              </a:r>
              <a:r>
                <a:rPr lang="en-US" dirty="0">
                  <a:solidFill>
                    <a:srgbClr val="000000"/>
                  </a:solidFill>
                  <a:latin typeface="Courier New" charset="0"/>
                </a:rPr>
                <a:t>]) </a:t>
              </a:r>
              <a:r>
                <a:rPr lang="en-US" dirty="0" err="1">
                  <a:solidFill>
                    <a:srgbClr val="000000"/>
                  </a:solidFill>
                  <a:latin typeface="Courier New" charset="0"/>
                </a:rPr>
                <a:t>smallestIndex</a:t>
              </a:r>
              <a:r>
                <a:rPr lang="en-US" dirty="0">
                  <a:solidFill>
                    <a:srgbClr val="000000"/>
                  </a:solidFill>
                  <a:latin typeface="Courier New" charset="0"/>
                </a:rPr>
                <a:t> = </a:t>
              </a:r>
              <a:r>
                <a:rPr lang="en-US" dirty="0" err="1">
                  <a:solidFill>
                    <a:srgbClr val="000000"/>
                  </a:solidFill>
                  <a:latin typeface="Courier New" charset="0"/>
                </a:rPr>
                <a:t>i</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return </a:t>
              </a:r>
              <a:r>
                <a:rPr lang="en-US" dirty="0" err="1">
                  <a:solidFill>
                    <a:srgbClr val="000000"/>
                  </a:solidFill>
                  <a:latin typeface="Courier New" charset="0"/>
                </a:rPr>
                <a:t>smallestIndex</a:t>
              </a:r>
              <a:r>
                <a:rPr lang="en-US" dirty="0">
                  <a:solidFill>
                    <a:srgbClr val="000000"/>
                  </a:solidFill>
                  <a:latin typeface="Courier New" charset="0"/>
                </a:rPr>
                <a:t>;</a:t>
              </a:r>
            </a:p>
            <a:p>
              <a:pPr>
                <a:lnSpc>
                  <a:spcPct val="95000"/>
                </a:lnSpc>
              </a:pPr>
              <a:r>
                <a:rPr lang="en-US" dirty="0">
                  <a:solidFill>
                    <a:srgbClr val="000000"/>
                  </a:solidFill>
                  <a:latin typeface="Courier New" charset="0"/>
                </a:rPr>
                <a:t>}</a:t>
              </a:r>
            </a:p>
            <a:p>
              <a:pPr>
                <a:lnSpc>
                  <a:spcPct val="95000"/>
                </a:lnSpc>
              </a:pPr>
              <a:endParaRPr lang="en-US" dirty="0">
                <a:solidFill>
                  <a:srgbClr val="000000"/>
                </a:solidFill>
                <a:latin typeface="Courier New" charset="0"/>
              </a:endParaRPr>
            </a:p>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Function:</a:t>
              </a:r>
              <a:r>
                <a:rPr lang="en-US" dirty="0" smtClean="0">
                  <a:solidFill>
                    <a:srgbClr val="0000FF"/>
                  </a:solidFill>
                  <a:latin typeface="Courier New" charset="0"/>
                </a:rPr>
                <a:t> swap</a:t>
              </a:r>
              <a:endParaRPr lang="en-US" dirty="0">
                <a:solidFill>
                  <a:srgbClr val="0000FF"/>
                </a:solidFill>
                <a:latin typeface="Courier New" charset="0"/>
              </a:endParaRPr>
            </a:p>
            <a:p>
              <a:pPr>
                <a:lnSpc>
                  <a:spcPct val="95000"/>
                </a:lnSpc>
              </a:pPr>
              <a:r>
                <a:rPr lang="en-US" dirty="0">
                  <a:solidFill>
                    <a:srgbClr val="0000FF"/>
                  </a:solidFill>
                  <a:latin typeface="Courier New" charset="0"/>
                </a:rPr>
                <a:t> * --------------</a:t>
              </a:r>
            </a:p>
            <a:p>
              <a:pPr>
                <a:lnSpc>
                  <a:spcPct val="95000"/>
                </a:lnSpc>
              </a:pPr>
              <a:r>
                <a:rPr lang="en-US" dirty="0">
                  <a:solidFill>
                    <a:srgbClr val="0000FF"/>
                  </a:solidFill>
                  <a:latin typeface="Courier New" charset="0"/>
                </a:rPr>
                <a:t> * Exchanges two integer values passed by reference.</a:t>
              </a:r>
            </a:p>
            <a:p>
              <a:pPr>
                <a:lnSpc>
                  <a:spcPct val="95000"/>
                </a:lnSpc>
              </a:pPr>
              <a:r>
                <a:rPr lang="en-US" dirty="0">
                  <a:solidFill>
                    <a:srgbClr val="0000FF"/>
                  </a:solidFill>
                  <a:latin typeface="Courier New" charset="0"/>
                </a:rPr>
                <a:t> */</a:t>
              </a:r>
            </a:p>
            <a:p>
              <a:pPr>
                <a:lnSpc>
                  <a:spcPct val="95000"/>
                </a:lnSpc>
              </a:pPr>
              <a:endParaRPr lang="en-US" sz="900" dirty="0">
                <a:solidFill>
                  <a:srgbClr val="000000"/>
                </a:solidFill>
                <a:latin typeface="Courier New" charset="0"/>
              </a:endParaRPr>
            </a:p>
            <a:p>
              <a:pPr>
                <a:lnSpc>
                  <a:spcPct val="95000"/>
                </a:lnSpc>
              </a:pPr>
              <a:r>
                <a:rPr lang="en-US" dirty="0">
                  <a:solidFill>
                    <a:srgbClr val="000000"/>
                  </a:solidFill>
                  <a:latin typeface="Courier New" charset="0"/>
                </a:rPr>
                <a:t>void</a:t>
              </a:r>
              <a:r>
                <a:rPr lang="en-US" dirty="0" smtClean="0">
                  <a:solidFill>
                    <a:srgbClr val="000000"/>
                  </a:solidFill>
                  <a:latin typeface="Courier New" charset="0"/>
                </a:rPr>
                <a:t> </a:t>
              </a:r>
              <a:r>
                <a:rPr lang="en-US" dirty="0" err="1" smtClean="0">
                  <a:solidFill>
                    <a:srgbClr val="000000"/>
                  </a:solidFill>
                  <a:latin typeface="Courier New" charset="0"/>
                </a:rPr>
                <a:t>swap</a:t>
              </a:r>
              <a:r>
                <a:rPr lang="en-US" dirty="0" err="1">
                  <a:solidFill>
                    <a:srgbClr val="000000"/>
                  </a:solidFill>
                  <a:latin typeface="Courier New" charset="0"/>
                </a:rPr>
                <a:t>(int</a:t>
              </a:r>
              <a:r>
                <a:rPr lang="en-US" dirty="0">
                  <a:solidFill>
                    <a:srgbClr val="000000"/>
                  </a:solidFill>
                  <a:latin typeface="Courier New" charset="0"/>
                </a:rPr>
                <a:t> &amp; </a:t>
              </a:r>
              <a:r>
                <a:rPr lang="en-US" dirty="0" err="1">
                  <a:solidFill>
                    <a:srgbClr val="000000"/>
                  </a:solidFill>
                  <a:latin typeface="Courier New" charset="0"/>
                </a:rPr>
                <a:t>x</a:t>
              </a: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&amp; </a:t>
              </a:r>
              <a:r>
                <a:rPr lang="en-US" dirty="0" err="1">
                  <a:solidFill>
                    <a:srgbClr val="000000"/>
                  </a:solidFill>
                  <a:latin typeface="Courier New" charset="0"/>
                </a:rPr>
                <a:t>y</a:t>
              </a: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temp = </a:t>
              </a:r>
              <a:r>
                <a:rPr lang="en-US" dirty="0" err="1">
                  <a:solidFill>
                    <a:srgbClr val="000000"/>
                  </a:solidFill>
                  <a:latin typeface="Courier New" charset="0"/>
                </a:rPr>
                <a:t>x</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x</a:t>
              </a:r>
              <a:r>
                <a:rPr lang="en-US" dirty="0">
                  <a:solidFill>
                    <a:srgbClr val="000000"/>
                  </a:solidFill>
                  <a:latin typeface="Courier New" charset="0"/>
                </a:rPr>
                <a:t> = </a:t>
              </a:r>
              <a:r>
                <a:rPr lang="en-US" dirty="0" err="1">
                  <a:solidFill>
                    <a:srgbClr val="000000"/>
                  </a:solidFill>
                  <a:latin typeface="Courier New" charset="0"/>
                </a:rPr>
                <a:t>y</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y</a:t>
              </a:r>
              <a:r>
                <a:rPr lang="en-US" dirty="0">
                  <a:solidFill>
                    <a:srgbClr val="000000"/>
                  </a:solidFill>
                  <a:latin typeface="Courier New" charset="0"/>
                </a:rPr>
                <a:t> = temp;</a:t>
              </a:r>
            </a:p>
            <a:p>
              <a:pPr>
                <a:lnSpc>
                  <a:spcPct val="95000"/>
                </a:lnSpc>
              </a:pPr>
              <a:r>
                <a:rPr lang="en-US" dirty="0">
                  <a:solidFill>
                    <a:srgbClr val="000000"/>
                  </a:solidFill>
                  <a:latin typeface="Courier New" charset="0"/>
                </a:rPr>
                <a:t>}</a:t>
              </a:r>
            </a:p>
          </p:txBody>
        </p:sp>
      </p:grpSp>
      <p:sp>
        <p:nvSpPr>
          <p:cNvPr id="77722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722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7225"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Decomposition of the</a:t>
            </a:r>
            <a:r>
              <a:rPr lang="en-US" sz="4000" dirty="0" smtClean="0">
                <a:solidFill>
                  <a:srgbClr val="FF0000"/>
                </a:solidFill>
              </a:rPr>
              <a:t> </a:t>
            </a:r>
            <a:r>
              <a:rPr lang="en-US" sz="3600" b="1" dirty="0" smtClean="0">
                <a:solidFill>
                  <a:srgbClr val="FF0000"/>
                </a:solidFill>
                <a:latin typeface="Courier New" charset="0"/>
              </a:rPr>
              <a:t>sort</a:t>
            </a:r>
            <a:r>
              <a:rPr lang="en-US" sz="4000" dirty="0" smtClean="0">
                <a:solidFill>
                  <a:srgbClr val="FF0000"/>
                </a:solidFill>
              </a:rPr>
              <a:t> </a:t>
            </a:r>
            <a:r>
              <a:rPr lang="en-US" sz="4000" dirty="0">
                <a:solidFill>
                  <a:srgbClr val="FF0000"/>
                </a:solidFill>
              </a:rPr>
              <a:t>Function</a:t>
            </a:r>
          </a:p>
        </p:txBody>
      </p:sp>
      <p:sp>
        <p:nvSpPr>
          <p:cNvPr id="77722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77219"/>
                                        </p:tgtEl>
                                        <p:attrNameLst>
                                          <p:attrName>ppt_x</p:attrName>
                                        </p:attrNameLst>
                                      </p:cBhvr>
                                      <p:tavLst>
                                        <p:tav tm="0">
                                          <p:val>
                                            <p:strVal val="ppt_x"/>
                                          </p:val>
                                        </p:tav>
                                        <p:tav tm="100000">
                                          <p:val>
                                            <p:strVal val="ppt_x"/>
                                          </p:val>
                                        </p:tav>
                                      </p:tavLst>
                                    </p:anim>
                                    <p:anim calcmode="lin" valueType="num">
                                      <p:cBhvr additive="base">
                                        <p:cTn id="7" dur="1000"/>
                                        <p:tgtEl>
                                          <p:spTgt spid="777219"/>
                                        </p:tgtEl>
                                        <p:attrNameLst>
                                          <p:attrName>ppt_y</p:attrName>
                                        </p:attrNameLst>
                                      </p:cBhvr>
                                      <p:tavLst>
                                        <p:tav tm="0">
                                          <p:val>
                                            <p:strVal val="ppt_y"/>
                                          </p:val>
                                        </p:tav>
                                        <p:tav tm="100000">
                                          <p:val>
                                            <p:strVal val="0-ppt_h/2"/>
                                          </p:val>
                                        </p:tav>
                                      </p:tavLst>
                                    </p:anim>
                                    <p:set>
                                      <p:cBhvr>
                                        <p:cTn id="8" dur="1" fill="hold">
                                          <p:stCondLst>
                                            <p:cond delay="999"/>
                                          </p:stCondLst>
                                        </p:cTn>
                                        <p:tgtEl>
                                          <p:spTgt spid="77721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19" grpId="0"/>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Simulating </a:t>
            </a:r>
            <a:r>
              <a:rPr lang="en-US" sz="4000" dirty="0">
                <a:solidFill>
                  <a:srgbClr val="FF0000"/>
                </a:solidFill>
              </a:rPr>
              <a:t>Selection Sort </a:t>
            </a:r>
          </a:p>
        </p:txBody>
      </p:sp>
      <p:grpSp>
        <p:nvGrpSpPr>
          <p:cNvPr id="2" name="Group 400"/>
          <p:cNvGrpSpPr>
            <a:grpSpLocks/>
          </p:cNvGrpSpPr>
          <p:nvPr/>
        </p:nvGrpSpPr>
        <p:grpSpPr bwMode="auto">
          <a:xfrm>
            <a:off x="1308100" y="5326063"/>
            <a:ext cx="6705600" cy="274637"/>
            <a:chOff x="824" y="3062"/>
            <a:chExt cx="4224" cy="173"/>
          </a:xfrm>
        </p:grpSpPr>
        <p:sp>
          <p:nvSpPr>
            <p:cNvPr id="773521" name="Text Box 401"/>
            <p:cNvSpPr txBox="1">
              <a:spLocks noChangeArrowheads="1"/>
            </p:cNvSpPr>
            <p:nvPr/>
          </p:nvSpPr>
          <p:spPr bwMode="auto">
            <a:xfrm>
              <a:off x="824"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73522" name="Text Box 402"/>
            <p:cNvSpPr txBox="1">
              <a:spLocks noChangeArrowheads="1"/>
            </p:cNvSpPr>
            <p:nvPr/>
          </p:nvSpPr>
          <p:spPr bwMode="auto">
            <a:xfrm>
              <a:off x="1256"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73523" name="Text Box 403"/>
            <p:cNvSpPr txBox="1">
              <a:spLocks noChangeArrowheads="1"/>
            </p:cNvSpPr>
            <p:nvPr/>
          </p:nvSpPr>
          <p:spPr bwMode="auto">
            <a:xfrm>
              <a:off x="1688"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73524" name="Text Box 404"/>
            <p:cNvSpPr txBox="1">
              <a:spLocks noChangeArrowheads="1"/>
            </p:cNvSpPr>
            <p:nvPr/>
          </p:nvSpPr>
          <p:spPr bwMode="auto">
            <a:xfrm>
              <a:off x="2120"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73525" name="Text Box 405"/>
            <p:cNvSpPr txBox="1">
              <a:spLocks noChangeArrowheads="1"/>
            </p:cNvSpPr>
            <p:nvPr/>
          </p:nvSpPr>
          <p:spPr bwMode="auto">
            <a:xfrm>
              <a:off x="2552"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773526" name="Text Box 406"/>
            <p:cNvSpPr txBox="1">
              <a:spLocks noChangeArrowheads="1"/>
            </p:cNvSpPr>
            <p:nvPr/>
          </p:nvSpPr>
          <p:spPr bwMode="auto">
            <a:xfrm>
              <a:off x="2984"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773527" name="Text Box 407"/>
            <p:cNvSpPr txBox="1">
              <a:spLocks noChangeArrowheads="1"/>
            </p:cNvSpPr>
            <p:nvPr/>
          </p:nvSpPr>
          <p:spPr bwMode="auto">
            <a:xfrm>
              <a:off x="3416"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773528" name="Text Box 408"/>
            <p:cNvSpPr txBox="1">
              <a:spLocks noChangeArrowheads="1"/>
            </p:cNvSpPr>
            <p:nvPr/>
          </p:nvSpPr>
          <p:spPr bwMode="auto">
            <a:xfrm>
              <a:off x="3848"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773529" name="Text Box 409"/>
            <p:cNvSpPr txBox="1">
              <a:spLocks noChangeArrowheads="1"/>
            </p:cNvSpPr>
            <p:nvPr/>
          </p:nvSpPr>
          <p:spPr bwMode="auto">
            <a:xfrm>
              <a:off x="4280"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773530" name="Text Box 410"/>
            <p:cNvSpPr txBox="1">
              <a:spLocks noChangeArrowheads="1"/>
            </p:cNvSpPr>
            <p:nvPr/>
          </p:nvSpPr>
          <p:spPr bwMode="auto">
            <a:xfrm>
              <a:off x="4712"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grpSp>
      <p:grpSp>
        <p:nvGrpSpPr>
          <p:cNvPr id="3" name="Group 411"/>
          <p:cNvGrpSpPr>
            <a:grpSpLocks/>
          </p:cNvGrpSpPr>
          <p:nvPr/>
        </p:nvGrpSpPr>
        <p:grpSpPr bwMode="auto">
          <a:xfrm>
            <a:off x="1233488" y="4884738"/>
            <a:ext cx="6854825" cy="466725"/>
            <a:chOff x="777" y="2784"/>
            <a:chExt cx="4318" cy="294"/>
          </a:xfrm>
        </p:grpSpPr>
        <p:sp>
          <p:nvSpPr>
            <p:cNvPr id="773532" name="Rectangle 412"/>
            <p:cNvSpPr>
              <a:spLocks noChangeArrowheads="1"/>
            </p:cNvSpPr>
            <p:nvPr/>
          </p:nvSpPr>
          <p:spPr bwMode="auto">
            <a:xfrm>
              <a:off x="77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3" name="Rectangle 413"/>
            <p:cNvSpPr>
              <a:spLocks noChangeArrowheads="1"/>
            </p:cNvSpPr>
            <p:nvPr/>
          </p:nvSpPr>
          <p:spPr bwMode="auto">
            <a:xfrm>
              <a:off x="120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4" name="Rectangle 414"/>
            <p:cNvSpPr>
              <a:spLocks noChangeArrowheads="1"/>
            </p:cNvSpPr>
            <p:nvPr/>
          </p:nvSpPr>
          <p:spPr bwMode="auto">
            <a:xfrm>
              <a:off x="164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5" name="Rectangle 415"/>
            <p:cNvSpPr>
              <a:spLocks noChangeArrowheads="1"/>
            </p:cNvSpPr>
            <p:nvPr/>
          </p:nvSpPr>
          <p:spPr bwMode="auto">
            <a:xfrm>
              <a:off x="207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6" name="Rectangle 416"/>
            <p:cNvSpPr>
              <a:spLocks noChangeArrowheads="1"/>
            </p:cNvSpPr>
            <p:nvPr/>
          </p:nvSpPr>
          <p:spPr bwMode="auto">
            <a:xfrm>
              <a:off x="2505"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7" name="Rectangle 417"/>
            <p:cNvSpPr>
              <a:spLocks noChangeArrowheads="1"/>
            </p:cNvSpPr>
            <p:nvPr/>
          </p:nvSpPr>
          <p:spPr bwMode="auto">
            <a:xfrm>
              <a:off x="293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8" name="Rectangle 418"/>
            <p:cNvSpPr>
              <a:spLocks noChangeArrowheads="1"/>
            </p:cNvSpPr>
            <p:nvPr/>
          </p:nvSpPr>
          <p:spPr bwMode="auto">
            <a:xfrm>
              <a:off x="336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9" name="Rectangle 419"/>
            <p:cNvSpPr>
              <a:spLocks noChangeArrowheads="1"/>
            </p:cNvSpPr>
            <p:nvPr/>
          </p:nvSpPr>
          <p:spPr bwMode="auto">
            <a:xfrm>
              <a:off x="380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40" name="Rectangle 420"/>
            <p:cNvSpPr>
              <a:spLocks noChangeArrowheads="1"/>
            </p:cNvSpPr>
            <p:nvPr/>
          </p:nvSpPr>
          <p:spPr bwMode="auto">
            <a:xfrm>
              <a:off x="423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41" name="Rectangle 421"/>
            <p:cNvSpPr>
              <a:spLocks noChangeArrowheads="1"/>
            </p:cNvSpPr>
            <p:nvPr/>
          </p:nvSpPr>
          <p:spPr bwMode="auto">
            <a:xfrm>
              <a:off x="4665" y="2784"/>
              <a:ext cx="430"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773542" name="Text Box 422"/>
          <p:cNvSpPr txBox="1">
            <a:spLocks noChangeArrowheads="1"/>
          </p:cNvSpPr>
          <p:nvPr/>
        </p:nvSpPr>
        <p:spPr bwMode="auto">
          <a:xfrm>
            <a:off x="1231900" y="490220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809</a:t>
            </a:r>
          </a:p>
        </p:txBody>
      </p:sp>
      <p:sp>
        <p:nvSpPr>
          <p:cNvPr id="773543" name="Text Box 423"/>
          <p:cNvSpPr txBox="1">
            <a:spLocks noChangeArrowheads="1"/>
          </p:cNvSpPr>
          <p:nvPr/>
        </p:nvSpPr>
        <p:spPr bwMode="auto">
          <a:xfrm>
            <a:off x="1922463" y="490220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503</a:t>
            </a:r>
          </a:p>
        </p:txBody>
      </p:sp>
      <p:sp>
        <p:nvSpPr>
          <p:cNvPr id="773544" name="Text Box 424"/>
          <p:cNvSpPr txBox="1">
            <a:spLocks noChangeArrowheads="1"/>
          </p:cNvSpPr>
          <p:nvPr/>
        </p:nvSpPr>
        <p:spPr bwMode="auto">
          <a:xfrm>
            <a:off x="2613025" y="490220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946</a:t>
            </a:r>
          </a:p>
        </p:txBody>
      </p:sp>
      <p:sp>
        <p:nvSpPr>
          <p:cNvPr id="773545" name="Text Box 425"/>
          <p:cNvSpPr txBox="1">
            <a:spLocks noChangeArrowheads="1"/>
          </p:cNvSpPr>
          <p:nvPr/>
        </p:nvSpPr>
        <p:spPr bwMode="auto">
          <a:xfrm>
            <a:off x="3290888" y="490220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367</a:t>
            </a:r>
          </a:p>
        </p:txBody>
      </p:sp>
      <p:sp>
        <p:nvSpPr>
          <p:cNvPr id="773546" name="Text Box 426"/>
          <p:cNvSpPr txBox="1">
            <a:spLocks noChangeArrowheads="1"/>
          </p:cNvSpPr>
          <p:nvPr/>
        </p:nvSpPr>
        <p:spPr bwMode="auto">
          <a:xfrm>
            <a:off x="3981450" y="490220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987</a:t>
            </a:r>
          </a:p>
        </p:txBody>
      </p:sp>
      <p:sp>
        <p:nvSpPr>
          <p:cNvPr id="773547" name="Text Box 427"/>
          <p:cNvSpPr txBox="1">
            <a:spLocks noChangeArrowheads="1"/>
          </p:cNvSpPr>
          <p:nvPr/>
        </p:nvSpPr>
        <p:spPr bwMode="auto">
          <a:xfrm>
            <a:off x="4659313" y="490220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838</a:t>
            </a:r>
          </a:p>
        </p:txBody>
      </p:sp>
      <p:sp>
        <p:nvSpPr>
          <p:cNvPr id="773548" name="Text Box 428"/>
          <p:cNvSpPr txBox="1">
            <a:spLocks noChangeArrowheads="1"/>
          </p:cNvSpPr>
          <p:nvPr/>
        </p:nvSpPr>
        <p:spPr bwMode="auto">
          <a:xfrm>
            <a:off x="5349875" y="490220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259</a:t>
            </a:r>
          </a:p>
        </p:txBody>
      </p:sp>
      <p:sp>
        <p:nvSpPr>
          <p:cNvPr id="773549" name="Text Box 429"/>
          <p:cNvSpPr txBox="1">
            <a:spLocks noChangeArrowheads="1"/>
          </p:cNvSpPr>
          <p:nvPr/>
        </p:nvSpPr>
        <p:spPr bwMode="auto">
          <a:xfrm>
            <a:off x="6040438" y="490220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236</a:t>
            </a:r>
          </a:p>
        </p:txBody>
      </p:sp>
      <p:sp>
        <p:nvSpPr>
          <p:cNvPr id="773550" name="Text Box 430"/>
          <p:cNvSpPr txBox="1">
            <a:spLocks noChangeArrowheads="1"/>
          </p:cNvSpPr>
          <p:nvPr/>
        </p:nvSpPr>
        <p:spPr bwMode="auto">
          <a:xfrm>
            <a:off x="6718300" y="490220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659</a:t>
            </a:r>
          </a:p>
        </p:txBody>
      </p:sp>
      <p:sp>
        <p:nvSpPr>
          <p:cNvPr id="773551" name="Text Box 431"/>
          <p:cNvSpPr txBox="1">
            <a:spLocks noChangeArrowheads="1"/>
          </p:cNvSpPr>
          <p:nvPr/>
        </p:nvSpPr>
        <p:spPr bwMode="auto">
          <a:xfrm>
            <a:off x="7408863" y="490220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361</a:t>
            </a:r>
          </a:p>
        </p:txBody>
      </p:sp>
      <p:pic>
        <p:nvPicPr>
          <p:cNvPr id="773552" name="Picture 432" descr="LeftHandUp"/>
          <p:cNvPicPr>
            <a:picLocks noChangeAspect="1" noChangeArrowheads="1"/>
          </p:cNvPicPr>
          <p:nvPr/>
        </p:nvPicPr>
        <p:blipFill>
          <a:blip r:embed="rId3"/>
          <a:srcRect/>
          <a:stretch>
            <a:fillRect/>
          </a:stretch>
        </p:blipFill>
        <p:spPr bwMode="auto">
          <a:xfrm>
            <a:off x="1435100" y="5600700"/>
            <a:ext cx="365125" cy="492125"/>
          </a:xfrm>
          <a:prstGeom prst="rect">
            <a:avLst/>
          </a:prstGeom>
          <a:noFill/>
        </p:spPr>
      </p:pic>
      <p:pic>
        <p:nvPicPr>
          <p:cNvPr id="773553" name="Picture 433" descr="RightHandUp"/>
          <p:cNvPicPr>
            <a:picLocks noChangeAspect="1" noChangeArrowheads="1"/>
          </p:cNvPicPr>
          <p:nvPr/>
        </p:nvPicPr>
        <p:blipFill>
          <a:blip r:embed="rId4"/>
          <a:srcRect/>
          <a:stretch>
            <a:fillRect/>
          </a:stretch>
        </p:blipFill>
        <p:spPr bwMode="auto">
          <a:xfrm>
            <a:off x="6146800" y="5600700"/>
            <a:ext cx="365125" cy="492125"/>
          </a:xfrm>
          <a:prstGeom prst="rect">
            <a:avLst/>
          </a:prstGeom>
          <a:noFill/>
        </p:spPr>
      </p:pic>
      <p:pic>
        <p:nvPicPr>
          <p:cNvPr id="773554" name="Picture 434" descr="RightHandUp"/>
          <p:cNvPicPr>
            <a:picLocks noChangeAspect="1" noChangeArrowheads="1"/>
          </p:cNvPicPr>
          <p:nvPr/>
        </p:nvPicPr>
        <p:blipFill>
          <a:blip r:embed="rId4"/>
          <a:srcRect/>
          <a:stretch>
            <a:fillRect/>
          </a:stretch>
        </p:blipFill>
        <p:spPr bwMode="auto">
          <a:xfrm>
            <a:off x="5473700" y="5595938"/>
            <a:ext cx="365125" cy="492125"/>
          </a:xfrm>
          <a:prstGeom prst="rect">
            <a:avLst/>
          </a:prstGeom>
          <a:noFill/>
        </p:spPr>
      </p:pic>
      <p:pic>
        <p:nvPicPr>
          <p:cNvPr id="773555" name="Picture 435" descr="LeftHandUp"/>
          <p:cNvPicPr>
            <a:picLocks noChangeAspect="1" noChangeArrowheads="1"/>
          </p:cNvPicPr>
          <p:nvPr/>
        </p:nvPicPr>
        <p:blipFill>
          <a:blip r:embed="rId3"/>
          <a:srcRect/>
          <a:stretch>
            <a:fillRect/>
          </a:stretch>
        </p:blipFill>
        <p:spPr bwMode="auto">
          <a:xfrm>
            <a:off x="2133600" y="5595938"/>
            <a:ext cx="365125" cy="492125"/>
          </a:xfrm>
          <a:prstGeom prst="rect">
            <a:avLst/>
          </a:prstGeom>
          <a:noFill/>
        </p:spPr>
      </p:pic>
      <p:pic>
        <p:nvPicPr>
          <p:cNvPr id="773556" name="Picture 436" descr="LeftHandUp"/>
          <p:cNvPicPr>
            <a:picLocks noChangeAspect="1" noChangeArrowheads="1"/>
          </p:cNvPicPr>
          <p:nvPr/>
        </p:nvPicPr>
        <p:blipFill>
          <a:blip r:embed="rId3"/>
          <a:srcRect/>
          <a:stretch>
            <a:fillRect/>
          </a:stretch>
        </p:blipFill>
        <p:spPr bwMode="auto">
          <a:xfrm>
            <a:off x="2806700" y="5595938"/>
            <a:ext cx="365125" cy="492125"/>
          </a:xfrm>
          <a:prstGeom prst="rect">
            <a:avLst/>
          </a:prstGeom>
          <a:noFill/>
        </p:spPr>
      </p:pic>
      <p:pic>
        <p:nvPicPr>
          <p:cNvPr id="773557" name="Picture 437" descr="RightHandUp"/>
          <p:cNvPicPr>
            <a:picLocks noChangeAspect="1" noChangeArrowheads="1"/>
          </p:cNvPicPr>
          <p:nvPr/>
        </p:nvPicPr>
        <p:blipFill>
          <a:blip r:embed="rId4"/>
          <a:srcRect/>
          <a:stretch>
            <a:fillRect/>
          </a:stretch>
        </p:blipFill>
        <p:spPr bwMode="auto">
          <a:xfrm>
            <a:off x="7508875" y="5595938"/>
            <a:ext cx="365125" cy="492125"/>
          </a:xfrm>
          <a:prstGeom prst="rect">
            <a:avLst/>
          </a:prstGeom>
          <a:noFill/>
        </p:spPr>
      </p:pic>
      <p:pic>
        <p:nvPicPr>
          <p:cNvPr id="773558" name="Picture 438" descr="LeftHandUp"/>
          <p:cNvPicPr>
            <a:picLocks noChangeAspect="1" noChangeArrowheads="1"/>
          </p:cNvPicPr>
          <p:nvPr/>
        </p:nvPicPr>
        <p:blipFill>
          <a:blip r:embed="rId3"/>
          <a:srcRect/>
          <a:stretch>
            <a:fillRect/>
          </a:stretch>
        </p:blipFill>
        <p:spPr bwMode="auto">
          <a:xfrm>
            <a:off x="3482975" y="5599113"/>
            <a:ext cx="365125" cy="492125"/>
          </a:xfrm>
          <a:prstGeom prst="rect">
            <a:avLst/>
          </a:prstGeom>
          <a:noFill/>
        </p:spPr>
      </p:pic>
      <p:pic>
        <p:nvPicPr>
          <p:cNvPr id="773559" name="Picture 439" descr="BothHandsUp"/>
          <p:cNvPicPr>
            <a:picLocks noChangeAspect="1" noChangeArrowheads="1"/>
          </p:cNvPicPr>
          <p:nvPr/>
        </p:nvPicPr>
        <p:blipFill>
          <a:blip r:embed="rId5"/>
          <a:srcRect/>
          <a:stretch>
            <a:fillRect/>
          </a:stretch>
        </p:blipFill>
        <p:spPr bwMode="auto">
          <a:xfrm flipH="1">
            <a:off x="3454400" y="5595938"/>
            <a:ext cx="365125" cy="492125"/>
          </a:xfrm>
          <a:prstGeom prst="rect">
            <a:avLst/>
          </a:prstGeom>
          <a:noFill/>
        </p:spPr>
      </p:pic>
      <p:pic>
        <p:nvPicPr>
          <p:cNvPr id="773560" name="Picture 440" descr="RightHandUp"/>
          <p:cNvPicPr>
            <a:picLocks noChangeAspect="1" noChangeArrowheads="1"/>
          </p:cNvPicPr>
          <p:nvPr/>
        </p:nvPicPr>
        <p:blipFill>
          <a:blip r:embed="rId4"/>
          <a:srcRect/>
          <a:stretch>
            <a:fillRect/>
          </a:stretch>
        </p:blipFill>
        <p:spPr bwMode="auto">
          <a:xfrm>
            <a:off x="3479800" y="5595938"/>
            <a:ext cx="365125" cy="492125"/>
          </a:xfrm>
          <a:prstGeom prst="rect">
            <a:avLst/>
          </a:prstGeom>
          <a:noFill/>
        </p:spPr>
      </p:pic>
      <p:pic>
        <p:nvPicPr>
          <p:cNvPr id="773561" name="Picture 441" descr="LeftHandUp"/>
          <p:cNvPicPr>
            <a:picLocks noChangeAspect="1" noChangeArrowheads="1"/>
          </p:cNvPicPr>
          <p:nvPr/>
        </p:nvPicPr>
        <p:blipFill>
          <a:blip r:embed="rId3"/>
          <a:srcRect/>
          <a:stretch>
            <a:fillRect/>
          </a:stretch>
        </p:blipFill>
        <p:spPr bwMode="auto">
          <a:xfrm>
            <a:off x="4181475" y="5595938"/>
            <a:ext cx="365125" cy="492125"/>
          </a:xfrm>
          <a:prstGeom prst="rect">
            <a:avLst/>
          </a:prstGeom>
          <a:noFill/>
        </p:spPr>
      </p:pic>
      <p:pic>
        <p:nvPicPr>
          <p:cNvPr id="773562" name="Picture 442" descr="LeftHandUp"/>
          <p:cNvPicPr>
            <a:picLocks noChangeAspect="1" noChangeArrowheads="1"/>
          </p:cNvPicPr>
          <p:nvPr/>
        </p:nvPicPr>
        <p:blipFill>
          <a:blip r:embed="rId3"/>
          <a:srcRect/>
          <a:stretch>
            <a:fillRect/>
          </a:stretch>
        </p:blipFill>
        <p:spPr bwMode="auto">
          <a:xfrm>
            <a:off x="4867275" y="5595938"/>
            <a:ext cx="365125" cy="492125"/>
          </a:xfrm>
          <a:prstGeom prst="rect">
            <a:avLst/>
          </a:prstGeom>
          <a:noFill/>
        </p:spPr>
      </p:pic>
      <p:pic>
        <p:nvPicPr>
          <p:cNvPr id="773563" name="Picture 443" descr="RightHandUp"/>
          <p:cNvPicPr>
            <a:picLocks noChangeAspect="1" noChangeArrowheads="1"/>
          </p:cNvPicPr>
          <p:nvPr/>
        </p:nvPicPr>
        <p:blipFill>
          <a:blip r:embed="rId4"/>
          <a:srcRect/>
          <a:stretch>
            <a:fillRect/>
          </a:stretch>
        </p:blipFill>
        <p:spPr bwMode="auto">
          <a:xfrm>
            <a:off x="6848475" y="5595938"/>
            <a:ext cx="365125" cy="492125"/>
          </a:xfrm>
          <a:prstGeom prst="rect">
            <a:avLst/>
          </a:prstGeom>
          <a:noFill/>
        </p:spPr>
      </p:pic>
      <p:pic>
        <p:nvPicPr>
          <p:cNvPr id="773564" name="Picture 444" descr="LeftHandUp"/>
          <p:cNvPicPr>
            <a:picLocks noChangeAspect="1" noChangeArrowheads="1"/>
          </p:cNvPicPr>
          <p:nvPr/>
        </p:nvPicPr>
        <p:blipFill>
          <a:blip r:embed="rId3"/>
          <a:srcRect/>
          <a:stretch>
            <a:fillRect/>
          </a:stretch>
        </p:blipFill>
        <p:spPr bwMode="auto">
          <a:xfrm>
            <a:off x="5540375" y="5595938"/>
            <a:ext cx="365125" cy="492125"/>
          </a:xfrm>
          <a:prstGeom prst="rect">
            <a:avLst/>
          </a:prstGeom>
          <a:noFill/>
        </p:spPr>
      </p:pic>
      <p:pic>
        <p:nvPicPr>
          <p:cNvPr id="773565" name="Picture 445" descr="LeftHandUp"/>
          <p:cNvPicPr>
            <a:picLocks noChangeAspect="1" noChangeArrowheads="1"/>
          </p:cNvPicPr>
          <p:nvPr/>
        </p:nvPicPr>
        <p:blipFill>
          <a:blip r:embed="rId3"/>
          <a:srcRect/>
          <a:stretch>
            <a:fillRect/>
          </a:stretch>
        </p:blipFill>
        <p:spPr bwMode="auto">
          <a:xfrm>
            <a:off x="6226175" y="5595938"/>
            <a:ext cx="365125" cy="492125"/>
          </a:xfrm>
          <a:prstGeom prst="rect">
            <a:avLst/>
          </a:prstGeom>
          <a:noFill/>
        </p:spPr>
      </p:pic>
      <p:pic>
        <p:nvPicPr>
          <p:cNvPr id="773566" name="Picture 446" descr="BothHandsUp"/>
          <p:cNvPicPr>
            <a:picLocks noChangeAspect="1" noChangeArrowheads="1"/>
          </p:cNvPicPr>
          <p:nvPr/>
        </p:nvPicPr>
        <p:blipFill>
          <a:blip r:embed="rId5"/>
          <a:srcRect/>
          <a:stretch>
            <a:fillRect/>
          </a:stretch>
        </p:blipFill>
        <p:spPr bwMode="auto">
          <a:xfrm>
            <a:off x="6172200" y="5595938"/>
            <a:ext cx="365125" cy="492125"/>
          </a:xfrm>
          <a:prstGeom prst="rect">
            <a:avLst/>
          </a:prstGeom>
          <a:noFill/>
        </p:spPr>
      </p:pic>
      <p:pic>
        <p:nvPicPr>
          <p:cNvPr id="773567" name="Picture 447" descr="BothHandsUp"/>
          <p:cNvPicPr>
            <a:picLocks noChangeAspect="1" noChangeArrowheads="1"/>
          </p:cNvPicPr>
          <p:nvPr/>
        </p:nvPicPr>
        <p:blipFill>
          <a:blip r:embed="rId5"/>
          <a:srcRect/>
          <a:stretch>
            <a:fillRect/>
          </a:stretch>
        </p:blipFill>
        <p:spPr bwMode="auto">
          <a:xfrm>
            <a:off x="6870700" y="5595938"/>
            <a:ext cx="365125" cy="492125"/>
          </a:xfrm>
          <a:prstGeom prst="rect">
            <a:avLst/>
          </a:prstGeom>
          <a:noFill/>
        </p:spPr>
      </p:pic>
      <p:pic>
        <p:nvPicPr>
          <p:cNvPr id="773568" name="Picture 448" descr="LeftHandUp"/>
          <p:cNvPicPr>
            <a:picLocks noChangeAspect="1" noChangeArrowheads="1"/>
          </p:cNvPicPr>
          <p:nvPr/>
        </p:nvPicPr>
        <p:blipFill>
          <a:blip r:embed="rId3"/>
          <a:srcRect/>
          <a:stretch>
            <a:fillRect/>
          </a:stretch>
        </p:blipFill>
        <p:spPr bwMode="auto">
          <a:xfrm>
            <a:off x="6908800" y="5595938"/>
            <a:ext cx="365125" cy="492125"/>
          </a:xfrm>
          <a:prstGeom prst="rect">
            <a:avLst/>
          </a:prstGeom>
          <a:noFill/>
        </p:spPr>
      </p:pic>
      <p:pic>
        <p:nvPicPr>
          <p:cNvPr id="773569" name="Picture 449" descr="BothHandsUp"/>
          <p:cNvPicPr>
            <a:picLocks noChangeAspect="1" noChangeArrowheads="1"/>
          </p:cNvPicPr>
          <p:nvPr/>
        </p:nvPicPr>
        <p:blipFill>
          <a:blip r:embed="rId5"/>
          <a:srcRect/>
          <a:stretch>
            <a:fillRect/>
          </a:stretch>
        </p:blipFill>
        <p:spPr bwMode="auto">
          <a:xfrm>
            <a:off x="7556500" y="5595938"/>
            <a:ext cx="365125" cy="492125"/>
          </a:xfrm>
          <a:prstGeom prst="rect">
            <a:avLst/>
          </a:prstGeom>
          <a:noFill/>
        </p:spPr>
      </p:pic>
      <p:sp>
        <p:nvSpPr>
          <p:cNvPr id="773570" name="Text Box 450">
            <a:hlinkClick r:id="" action="ppaction://hlinkshowjump?jump=nextslide"/>
          </p:cNvPr>
          <p:cNvSpPr txBox="1">
            <a:spLocks noChangeArrowheads="1"/>
          </p:cNvSpPr>
          <p:nvPr/>
        </p:nvSpPr>
        <p:spPr bwMode="auto">
          <a:xfrm>
            <a:off x="7848600" y="6400800"/>
            <a:ext cx="11430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dirty="0">
                <a:solidFill>
                  <a:srgbClr val="000000"/>
                </a:solidFill>
              </a:rPr>
              <a:t>skip simulation</a:t>
            </a:r>
          </a:p>
        </p:txBody>
      </p:sp>
      <p:sp>
        <p:nvSpPr>
          <p:cNvPr id="773571" name="Rectangle 451"/>
          <p:cNvSpPr>
            <a:spLocks noChangeArrowheads="1"/>
          </p:cNvSpPr>
          <p:nvPr/>
        </p:nvSpPr>
        <p:spPr bwMode="auto">
          <a:xfrm>
            <a:off x="444500" y="1166813"/>
            <a:ext cx="8032750" cy="182245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72" name="Text Box 452"/>
          <p:cNvSpPr txBox="1">
            <a:spLocks noChangeArrowheads="1"/>
          </p:cNvSpPr>
          <p:nvPr/>
        </p:nvSpPr>
        <p:spPr bwMode="auto">
          <a:xfrm>
            <a:off x="520700" y="1204913"/>
            <a:ext cx="7962900" cy="1433512"/>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 main() {</a:t>
            </a:r>
          </a:p>
          <a:p>
            <a:pPr>
              <a:lnSpc>
                <a:spcPct val="110000"/>
              </a:lnSpc>
            </a:pPr>
            <a:r>
              <a:rPr sz="1600" noProof="1">
                <a:solidFill>
                  <a:srgbClr val="000000"/>
                </a:solidFill>
                <a:latin typeface="Courier New" charset="0"/>
              </a:rPr>
              <a:t>   Vector&lt;int&gt; vec</a:t>
            </a:r>
            <a:r>
              <a:rPr sz="900" noProof="1">
                <a:solidFill>
                  <a:srgbClr val="000000"/>
                </a:solidFill>
                <a:latin typeface="Courier New" charset="0"/>
              </a:rPr>
              <a:t> </a:t>
            </a:r>
            <a:r>
              <a:rPr sz="1600" noProof="1">
                <a:solidFill>
                  <a:srgbClr val="000000"/>
                </a:solidFill>
                <a:latin typeface="Courier New" charset="0"/>
              </a:rPr>
              <a:t>=</a:t>
            </a:r>
            <a:r>
              <a:rPr sz="900" noProof="1" smtClean="0">
                <a:solidFill>
                  <a:srgbClr val="000000"/>
                </a:solidFill>
                <a:latin typeface="Courier New" charset="0"/>
              </a:rPr>
              <a:t> </a:t>
            </a:r>
            <a:r>
              <a:rPr lang="en-US" sz="1600" noProof="1" smtClean="0">
                <a:solidFill>
                  <a:srgbClr val="000000"/>
                </a:solidFill>
                <a:latin typeface="Courier New" charset="0"/>
              </a:rPr>
              <a:t>createTestVector</a:t>
            </a:r>
            <a:r>
              <a:rPr sz="1600" noProof="1" smtClean="0">
                <a:solidFill>
                  <a:srgbClr val="000000"/>
                </a:solidFill>
                <a:latin typeface="Courier New" charset="0"/>
              </a:rPr>
              <a:t>(</a:t>
            </a:r>
            <a:r>
              <a:rPr sz="1600" noProof="1">
                <a:solidFill>
                  <a:srgbClr val="000000"/>
                </a:solidFill>
                <a:latin typeface="Courier New" charset="0"/>
              </a:rPr>
              <a:t>);</a:t>
            </a:r>
          </a:p>
          <a:p>
            <a:pPr>
              <a:lnSpc>
                <a:spcPct val="110000"/>
              </a:lnSpc>
            </a:pPr>
            <a:r>
              <a:rPr sz="1600" noProof="1">
                <a:solidFill>
                  <a:srgbClr val="000000"/>
                </a:solidFill>
                <a:latin typeface="Courier New" charset="0"/>
              </a:rPr>
              <a:t>  </a:t>
            </a:r>
            <a:r>
              <a:rPr sz="1600" noProof="1" smtClean="0">
                <a:solidFill>
                  <a:srgbClr val="000000"/>
                </a:solidFill>
                <a:latin typeface="Courier New" charset="0"/>
              </a:rPr>
              <a:t> </a:t>
            </a:r>
            <a:r>
              <a:rPr lang="en-US" sz="1600" noProof="1" smtClean="0">
                <a:solidFill>
                  <a:srgbClr val="000000"/>
                </a:solidFill>
                <a:latin typeface="Courier New" charset="0"/>
              </a:rPr>
              <a:t>sort(</a:t>
            </a:r>
            <a:r>
              <a:rPr sz="1600" noProof="1" smtClean="0">
                <a:solidFill>
                  <a:srgbClr val="000000"/>
                </a:solidFill>
                <a:latin typeface="Courier New" charset="0"/>
              </a:rPr>
              <a:t>vec</a:t>
            </a:r>
            <a:r>
              <a:rPr sz="1600" noProof="1">
                <a:solidFill>
                  <a:srgbClr val="000000"/>
                </a:solidFill>
                <a:latin typeface="Courier New" charset="0"/>
              </a:rPr>
              <a:t>);</a:t>
            </a:r>
          </a:p>
          <a:p>
            <a:pPr>
              <a:lnSpc>
                <a:spcPct val="110000"/>
              </a:lnSpc>
            </a:pPr>
            <a:r>
              <a:rPr sz="1600" noProof="1">
                <a:solidFill>
                  <a:srgbClr val="000000"/>
                </a:solidFill>
                <a:latin typeface="Courier New" charset="0"/>
              </a:rPr>
              <a:t>   return 0;</a:t>
            </a:r>
          </a:p>
          <a:p>
            <a:pPr>
              <a:lnSpc>
                <a:spcPct val="110000"/>
              </a:lnSpc>
            </a:pPr>
            <a:r>
              <a:rPr sz="1600" noProof="1">
                <a:solidFill>
                  <a:srgbClr val="000000"/>
                </a:solidFill>
                <a:latin typeface="Courier New" charset="0"/>
              </a:rPr>
              <a:t>}</a:t>
            </a:r>
          </a:p>
        </p:txBody>
      </p:sp>
      <p:sp>
        <p:nvSpPr>
          <p:cNvPr id="773573" name="Rectangle 453"/>
          <p:cNvSpPr>
            <a:spLocks noChangeArrowheads="1"/>
          </p:cNvSpPr>
          <p:nvPr/>
        </p:nvSpPr>
        <p:spPr bwMode="auto">
          <a:xfrm>
            <a:off x="7302500" y="2425700"/>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74" name="Text Box 454"/>
          <p:cNvSpPr txBox="1">
            <a:spLocks noChangeArrowheads="1"/>
          </p:cNvSpPr>
          <p:nvPr/>
        </p:nvSpPr>
        <p:spPr bwMode="auto">
          <a:xfrm>
            <a:off x="7264400" y="2108200"/>
            <a:ext cx="11938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vec</a:t>
            </a:r>
          </a:p>
        </p:txBody>
      </p:sp>
      <p:grpSp>
        <p:nvGrpSpPr>
          <p:cNvPr id="4" name="Group 455"/>
          <p:cNvGrpSpPr>
            <a:grpSpLocks/>
          </p:cNvGrpSpPr>
          <p:nvPr/>
        </p:nvGrpSpPr>
        <p:grpSpPr bwMode="auto">
          <a:xfrm>
            <a:off x="1231900" y="2578099"/>
            <a:ext cx="6589713" cy="2533650"/>
            <a:chOff x="776" y="1624"/>
            <a:chExt cx="4151" cy="1596"/>
          </a:xfrm>
        </p:grpSpPr>
        <p:sp>
          <p:nvSpPr>
            <p:cNvPr id="773576" name="Oval 456"/>
            <p:cNvSpPr>
              <a:spLocks noChangeArrowheads="1"/>
            </p:cNvSpPr>
            <p:nvPr/>
          </p:nvSpPr>
          <p:spPr bwMode="auto">
            <a:xfrm>
              <a:off x="4880" y="1624"/>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773577" name="AutoShape 457"/>
            <p:cNvCxnSpPr>
              <a:cxnSpLocks noChangeShapeType="1"/>
              <a:stCxn id="773576" idx="4"/>
              <a:endCxn id="773542" idx="1"/>
            </p:cNvCxnSpPr>
            <p:nvPr/>
          </p:nvCxnSpPr>
          <p:spPr bwMode="auto">
            <a:xfrm rot="5400000">
              <a:off x="2065" y="382"/>
              <a:ext cx="1549" cy="4128"/>
            </a:xfrm>
            <a:prstGeom prst="bentConnector4">
              <a:avLst>
                <a:gd name="adj1" fmla="val 45724"/>
                <a:gd name="adj2" fmla="val 103489"/>
              </a:avLst>
            </a:prstGeom>
            <a:noFill/>
            <a:ln w="9525">
              <a:solidFill>
                <a:schemeClr val="tx1"/>
              </a:solidFill>
              <a:miter lim="800000"/>
              <a:headEnd/>
              <a:tailEnd type="triangle" w="med" len="med"/>
            </a:ln>
            <a:effectLst/>
          </p:spPr>
        </p:cxnSp>
      </p:grpSp>
      <p:sp>
        <p:nvSpPr>
          <p:cNvPr id="773578" name="Rectangle 458"/>
          <p:cNvSpPr>
            <a:spLocks noChangeArrowheads="1"/>
          </p:cNvSpPr>
          <p:nvPr/>
        </p:nvSpPr>
        <p:spPr bwMode="auto">
          <a:xfrm>
            <a:off x="900113" y="1552575"/>
            <a:ext cx="4598987"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79" name="Rectangle 459"/>
          <p:cNvSpPr>
            <a:spLocks noChangeArrowheads="1"/>
          </p:cNvSpPr>
          <p:nvPr/>
        </p:nvSpPr>
        <p:spPr bwMode="auto">
          <a:xfrm>
            <a:off x="900113" y="1825625"/>
            <a:ext cx="1325562"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5" name="Group 460"/>
          <p:cNvGrpSpPr>
            <a:grpSpLocks/>
          </p:cNvGrpSpPr>
          <p:nvPr/>
        </p:nvGrpSpPr>
        <p:grpSpPr bwMode="auto">
          <a:xfrm>
            <a:off x="609600" y="1579563"/>
            <a:ext cx="8032750" cy="2386012"/>
            <a:chOff x="280" y="648"/>
            <a:chExt cx="5060" cy="1503"/>
          </a:xfrm>
        </p:grpSpPr>
        <p:sp>
          <p:nvSpPr>
            <p:cNvPr id="773581" name="Rectangle 461"/>
            <p:cNvSpPr>
              <a:spLocks noChangeArrowheads="1"/>
            </p:cNvSpPr>
            <p:nvPr/>
          </p:nvSpPr>
          <p:spPr bwMode="auto">
            <a:xfrm>
              <a:off x="280" y="648"/>
              <a:ext cx="5060" cy="150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82" name="Text Box 462"/>
            <p:cNvSpPr txBox="1">
              <a:spLocks noChangeArrowheads="1"/>
            </p:cNvSpPr>
            <p:nvPr/>
          </p:nvSpPr>
          <p:spPr bwMode="auto">
            <a:xfrm>
              <a:off x="352" y="672"/>
              <a:ext cx="4905" cy="1072"/>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sort(Vector</a:t>
              </a:r>
              <a:r>
                <a:rPr lang="en-US" sz="1600" dirty="0">
                  <a:solidFill>
                    <a:srgbClr val="000000"/>
                  </a:solidFill>
                  <a:latin typeface="Courier New" charset="0"/>
                </a:rPr>
                <a:t>&lt;</a:t>
              </a:r>
              <a:r>
                <a:rPr lang="en-US" sz="1600" dirty="0" err="1">
                  <a:solidFill>
                    <a:srgbClr val="000000"/>
                  </a:solidFill>
                  <a:latin typeface="Courier New" charset="0"/>
                </a:rPr>
                <a:t>int</a:t>
              </a:r>
              <a:r>
                <a:rPr lang="en-US" sz="1600" dirty="0">
                  <a:solidFill>
                    <a:srgbClr val="000000"/>
                  </a:solidFill>
                  <a:latin typeface="Courier New" charset="0"/>
                </a:rPr>
                <a:t>&gt; &amp; </a:t>
              </a:r>
              <a:r>
                <a:rPr lang="en-US" sz="1600" dirty="0" err="1">
                  <a:solidFill>
                    <a:srgbClr val="000000"/>
                  </a:solidFill>
                  <a:latin typeface="Courier New" charset="0"/>
                </a:rPr>
                <a:t>vec</a:t>
              </a: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   for (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 0 ; </a:t>
              </a:r>
              <a:r>
                <a:rPr lang="en-US" sz="1600" dirty="0" err="1">
                  <a:solidFill>
                    <a:srgbClr val="000000"/>
                  </a:solidFill>
                  <a:latin typeface="Courier New" charset="0"/>
                </a:rPr>
                <a:t>lh</a:t>
              </a:r>
              <a:r>
                <a:rPr lang="en-US" sz="1600" dirty="0">
                  <a:solidFill>
                    <a:srgbClr val="000000"/>
                  </a:solidFill>
                  <a:latin typeface="Courier New" charset="0"/>
                </a:rPr>
                <a:t> &lt; </a:t>
              </a:r>
              <a:r>
                <a:rPr lang="en-US" sz="1600" dirty="0" err="1">
                  <a:solidFill>
                    <a:srgbClr val="000000"/>
                  </a:solidFill>
                  <a:latin typeface="Courier New" charset="0"/>
                </a:rPr>
                <a:t>vec.size</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 )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findSmallest(</a:t>
              </a:r>
              <a:r>
                <a:rPr lang="en-US" sz="1600" dirty="0" err="1">
                  <a:solidFill>
                    <a:srgbClr val="000000"/>
                  </a:solidFill>
                  <a:latin typeface="Courier New" charset="0"/>
                </a:rPr>
                <a:t>vec</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a:t>
              </a:r>
              <a:r>
                <a:rPr lang="en-US" sz="1600" dirty="0" err="1">
                  <a:solidFill>
                    <a:srgbClr val="000000"/>
                  </a:solidFill>
                  <a:latin typeface="Courier New" charset="0"/>
                </a:rPr>
                <a:t>vec.size</a:t>
              </a:r>
              <a:r>
                <a:rPr lang="en-US" sz="1600" dirty="0">
                  <a:solidFill>
                    <a:srgbClr val="000000"/>
                  </a:solidFill>
                  <a:latin typeface="Courier New" charset="0"/>
                </a:rPr>
                <a:t>() - 1);</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swap(vec</a:t>
              </a:r>
              <a:r>
                <a:rPr lang="en-US" sz="1600" dirty="0" err="1">
                  <a:solidFill>
                    <a:srgbClr val="000000"/>
                  </a:solidFill>
                  <a:latin typeface="Courier New" charset="0"/>
                </a:rPr>
                <a:t>[lh</a:t>
              </a:r>
              <a:r>
                <a:rPr lang="en-US" sz="1600" dirty="0">
                  <a:solidFill>
                    <a:srgbClr val="000000"/>
                  </a:solidFill>
                  <a:latin typeface="Courier New" charset="0"/>
                </a:rPr>
                <a:t>], </a:t>
              </a:r>
              <a:r>
                <a:rPr lang="en-US" sz="1600" dirty="0" err="1">
                  <a:solidFill>
                    <a:srgbClr val="000000"/>
                  </a:solidFill>
                  <a:latin typeface="Courier New" charset="0"/>
                </a:rPr>
                <a:t>vec[rh</a:t>
              </a:r>
              <a:r>
                <a:rPr lang="en-US" sz="1600" dirty="0">
                  <a:solidFill>
                    <a:srgbClr val="000000"/>
                  </a:solidFill>
                  <a:latin typeface="Courier New" charset="0"/>
                </a:rPr>
                <a: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773583" name="Rectangle 463"/>
            <p:cNvSpPr>
              <a:spLocks noChangeArrowheads="1"/>
            </p:cNvSpPr>
            <p:nvPr/>
          </p:nvSpPr>
          <p:spPr bwMode="auto">
            <a:xfrm>
              <a:off x="3856"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a:lnSpc>
                  <a:spcPct val="110000"/>
                </a:lnSpc>
              </a:pPr>
              <a:endParaRPr lang="en-GB" sz="2400" b="0">
                <a:solidFill>
                  <a:srgbClr val="000000"/>
                </a:solidFill>
              </a:endParaRPr>
            </a:p>
          </p:txBody>
        </p:sp>
        <p:sp>
          <p:nvSpPr>
            <p:cNvPr id="773584" name="Text Box 464"/>
            <p:cNvSpPr txBox="1">
              <a:spLocks noChangeArrowheads="1"/>
            </p:cNvSpPr>
            <p:nvPr/>
          </p:nvSpPr>
          <p:spPr bwMode="auto">
            <a:xfrm>
              <a:off x="3832" y="1616"/>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rh</a:t>
              </a:r>
            </a:p>
          </p:txBody>
        </p:sp>
        <p:sp>
          <p:nvSpPr>
            <p:cNvPr id="773585" name="Rectangle 465"/>
            <p:cNvSpPr>
              <a:spLocks noChangeArrowheads="1"/>
            </p:cNvSpPr>
            <p:nvPr/>
          </p:nvSpPr>
          <p:spPr bwMode="auto">
            <a:xfrm>
              <a:off x="460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86" name="Text Box 466"/>
            <p:cNvSpPr txBox="1">
              <a:spLocks noChangeArrowheads="1"/>
            </p:cNvSpPr>
            <p:nvPr/>
          </p:nvSpPr>
          <p:spPr bwMode="auto">
            <a:xfrm>
              <a:off x="4576" y="1616"/>
              <a:ext cx="752"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vec</a:t>
              </a:r>
            </a:p>
          </p:txBody>
        </p:sp>
        <p:sp>
          <p:nvSpPr>
            <p:cNvPr id="773587" name="Rectangle 467"/>
            <p:cNvSpPr>
              <a:spLocks noChangeArrowheads="1"/>
            </p:cNvSpPr>
            <p:nvPr/>
          </p:nvSpPr>
          <p:spPr bwMode="auto">
            <a:xfrm>
              <a:off x="312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88" name="Text Box 468"/>
            <p:cNvSpPr txBox="1">
              <a:spLocks noChangeArrowheads="1"/>
            </p:cNvSpPr>
            <p:nvPr/>
          </p:nvSpPr>
          <p:spPr bwMode="auto">
            <a:xfrm>
              <a:off x="3096" y="1616"/>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lh</a:t>
              </a:r>
            </a:p>
          </p:txBody>
        </p:sp>
      </p:grpSp>
      <p:sp>
        <p:nvSpPr>
          <p:cNvPr id="773589" name="Rectangle 469"/>
          <p:cNvSpPr>
            <a:spLocks noChangeArrowheads="1"/>
          </p:cNvSpPr>
          <p:nvPr/>
        </p:nvSpPr>
        <p:spPr bwMode="auto">
          <a:xfrm>
            <a:off x="1117600" y="1960563"/>
            <a:ext cx="5653088"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0" name="Rectangle 470"/>
          <p:cNvSpPr>
            <a:spLocks noChangeArrowheads="1"/>
          </p:cNvSpPr>
          <p:nvPr/>
        </p:nvSpPr>
        <p:spPr bwMode="auto">
          <a:xfrm>
            <a:off x="1854200" y="1960563"/>
            <a:ext cx="1368425"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1" name="Rectangle 471"/>
          <p:cNvSpPr>
            <a:spLocks noChangeArrowheads="1"/>
          </p:cNvSpPr>
          <p:nvPr/>
        </p:nvSpPr>
        <p:spPr bwMode="auto">
          <a:xfrm>
            <a:off x="3421063" y="1960563"/>
            <a:ext cx="1982787"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6" name="Group 472"/>
          <p:cNvGrpSpPr>
            <a:grpSpLocks/>
          </p:cNvGrpSpPr>
          <p:nvPr/>
        </p:nvGrpSpPr>
        <p:grpSpPr bwMode="auto">
          <a:xfrm>
            <a:off x="1231900" y="3573463"/>
            <a:ext cx="6792913" cy="1539875"/>
            <a:chOff x="776" y="2251"/>
            <a:chExt cx="4279" cy="970"/>
          </a:xfrm>
        </p:grpSpPr>
        <p:sp>
          <p:nvSpPr>
            <p:cNvPr id="773593" name="Oval 473"/>
            <p:cNvSpPr>
              <a:spLocks noChangeArrowheads="1"/>
            </p:cNvSpPr>
            <p:nvPr/>
          </p:nvSpPr>
          <p:spPr bwMode="auto">
            <a:xfrm>
              <a:off x="5008" y="2251"/>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773594" name="AutoShape 474"/>
            <p:cNvCxnSpPr>
              <a:cxnSpLocks noChangeShapeType="1"/>
              <a:stCxn id="773593" idx="4"/>
              <a:endCxn id="773542" idx="1"/>
            </p:cNvCxnSpPr>
            <p:nvPr/>
          </p:nvCxnSpPr>
          <p:spPr bwMode="auto">
            <a:xfrm rot="5400000">
              <a:off x="2443" y="632"/>
              <a:ext cx="922" cy="4256"/>
            </a:xfrm>
            <a:prstGeom prst="bentConnector4">
              <a:avLst>
                <a:gd name="adj1" fmla="val 55207"/>
                <a:gd name="adj2" fmla="val 103384"/>
              </a:avLst>
            </a:prstGeom>
            <a:noFill/>
            <a:ln w="9525">
              <a:solidFill>
                <a:schemeClr val="tx1"/>
              </a:solidFill>
              <a:miter lim="800000"/>
              <a:headEnd/>
              <a:tailEnd type="triangle" w="med" len="med"/>
            </a:ln>
            <a:effectLst/>
          </p:spPr>
        </p:cxnSp>
      </p:grpSp>
      <p:sp>
        <p:nvSpPr>
          <p:cNvPr id="773595" name="Rectangle 475"/>
          <p:cNvSpPr>
            <a:spLocks noChangeArrowheads="1"/>
          </p:cNvSpPr>
          <p:nvPr/>
        </p:nvSpPr>
        <p:spPr bwMode="auto">
          <a:xfrm>
            <a:off x="5659438" y="1960563"/>
            <a:ext cx="604837"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6" name="Rectangle 476"/>
          <p:cNvSpPr>
            <a:spLocks noChangeArrowheads="1"/>
          </p:cNvSpPr>
          <p:nvPr/>
        </p:nvSpPr>
        <p:spPr bwMode="auto">
          <a:xfrm>
            <a:off x="900113" y="2089150"/>
            <a:ext cx="1209675"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7" name="Rectangle 477"/>
          <p:cNvSpPr>
            <a:spLocks noChangeArrowheads="1"/>
          </p:cNvSpPr>
          <p:nvPr/>
        </p:nvSpPr>
        <p:spPr bwMode="auto">
          <a:xfrm>
            <a:off x="1460500" y="2230438"/>
            <a:ext cx="5875020"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8" name="Rectangle 478"/>
          <p:cNvSpPr>
            <a:spLocks noChangeArrowheads="1"/>
          </p:cNvSpPr>
          <p:nvPr/>
        </p:nvSpPr>
        <p:spPr bwMode="auto">
          <a:xfrm>
            <a:off x="2603501" y="2232025"/>
            <a:ext cx="4538980"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9" name="Rectangle 479"/>
          <p:cNvSpPr>
            <a:spLocks noChangeArrowheads="1"/>
          </p:cNvSpPr>
          <p:nvPr/>
        </p:nvSpPr>
        <p:spPr bwMode="auto">
          <a:xfrm>
            <a:off x="1455738" y="2498725"/>
            <a:ext cx="2974022"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7" name="Group 480"/>
          <p:cNvGrpSpPr>
            <a:grpSpLocks/>
          </p:cNvGrpSpPr>
          <p:nvPr/>
        </p:nvGrpSpPr>
        <p:grpSpPr bwMode="auto">
          <a:xfrm>
            <a:off x="5265738" y="3436938"/>
            <a:ext cx="677862" cy="366712"/>
            <a:chOff x="3368" y="2552"/>
            <a:chExt cx="427" cy="231"/>
          </a:xfrm>
        </p:grpSpPr>
        <p:sp>
          <p:nvSpPr>
            <p:cNvPr id="773601" name="Rectangle 481"/>
            <p:cNvSpPr>
              <a:spLocks noChangeArrowheads="1"/>
            </p:cNvSpPr>
            <p:nvPr/>
          </p:nvSpPr>
          <p:spPr bwMode="auto">
            <a:xfrm>
              <a:off x="3392"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02" name="Rectangle 482"/>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0</a:t>
              </a:r>
            </a:p>
          </p:txBody>
        </p:sp>
      </p:grpSp>
      <p:grpSp>
        <p:nvGrpSpPr>
          <p:cNvPr id="8" name="Group 483"/>
          <p:cNvGrpSpPr>
            <a:grpSpLocks/>
          </p:cNvGrpSpPr>
          <p:nvPr/>
        </p:nvGrpSpPr>
        <p:grpSpPr bwMode="auto">
          <a:xfrm>
            <a:off x="5265738" y="3436938"/>
            <a:ext cx="677862" cy="366712"/>
            <a:chOff x="1205" y="2552"/>
            <a:chExt cx="427" cy="231"/>
          </a:xfrm>
        </p:grpSpPr>
        <p:sp>
          <p:nvSpPr>
            <p:cNvPr id="773604" name="Rectangle 484"/>
            <p:cNvSpPr>
              <a:spLocks noChangeArrowheads="1"/>
            </p:cNvSpPr>
            <p:nvPr/>
          </p:nvSpPr>
          <p:spPr bwMode="auto">
            <a:xfrm>
              <a:off x="1229"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05" name="Rectangle 485"/>
            <p:cNvSpPr>
              <a:spLocks noChangeArrowheads="1"/>
            </p:cNvSpPr>
            <p:nvPr/>
          </p:nvSpPr>
          <p:spPr bwMode="auto">
            <a:xfrm>
              <a:off x="1205"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grpSp>
      <p:grpSp>
        <p:nvGrpSpPr>
          <p:cNvPr id="9" name="Group 486"/>
          <p:cNvGrpSpPr>
            <a:grpSpLocks/>
          </p:cNvGrpSpPr>
          <p:nvPr/>
        </p:nvGrpSpPr>
        <p:grpSpPr bwMode="auto">
          <a:xfrm>
            <a:off x="5265738" y="3436938"/>
            <a:ext cx="677862" cy="366712"/>
            <a:chOff x="1640" y="2552"/>
            <a:chExt cx="427" cy="231"/>
          </a:xfrm>
        </p:grpSpPr>
        <p:sp>
          <p:nvSpPr>
            <p:cNvPr id="773607" name="Rectangle 487"/>
            <p:cNvSpPr>
              <a:spLocks noChangeArrowheads="1"/>
            </p:cNvSpPr>
            <p:nvPr/>
          </p:nvSpPr>
          <p:spPr bwMode="auto">
            <a:xfrm>
              <a:off x="1664"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08" name="Rectangle 488"/>
            <p:cNvSpPr>
              <a:spLocks noChangeArrowheads="1"/>
            </p:cNvSpPr>
            <p:nvPr/>
          </p:nvSpPr>
          <p:spPr bwMode="auto">
            <a:xfrm>
              <a:off x="164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2</a:t>
              </a:r>
            </a:p>
          </p:txBody>
        </p:sp>
      </p:grpSp>
      <p:grpSp>
        <p:nvGrpSpPr>
          <p:cNvPr id="10" name="Group 489"/>
          <p:cNvGrpSpPr>
            <a:grpSpLocks/>
          </p:cNvGrpSpPr>
          <p:nvPr/>
        </p:nvGrpSpPr>
        <p:grpSpPr bwMode="auto">
          <a:xfrm>
            <a:off x="5265738" y="3436938"/>
            <a:ext cx="677862" cy="366712"/>
            <a:chOff x="2080" y="2552"/>
            <a:chExt cx="427" cy="231"/>
          </a:xfrm>
        </p:grpSpPr>
        <p:sp>
          <p:nvSpPr>
            <p:cNvPr id="773610" name="Rectangle 490"/>
            <p:cNvSpPr>
              <a:spLocks noChangeArrowheads="1"/>
            </p:cNvSpPr>
            <p:nvPr/>
          </p:nvSpPr>
          <p:spPr bwMode="auto">
            <a:xfrm>
              <a:off x="2104"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11" name="Rectangle 491"/>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11" name="Group 492"/>
          <p:cNvGrpSpPr>
            <a:grpSpLocks/>
          </p:cNvGrpSpPr>
          <p:nvPr/>
        </p:nvGrpSpPr>
        <p:grpSpPr bwMode="auto">
          <a:xfrm>
            <a:off x="5265738" y="3436938"/>
            <a:ext cx="677862" cy="366712"/>
            <a:chOff x="2509" y="2552"/>
            <a:chExt cx="427" cy="231"/>
          </a:xfrm>
        </p:grpSpPr>
        <p:sp>
          <p:nvSpPr>
            <p:cNvPr id="773613" name="Rectangle 493"/>
            <p:cNvSpPr>
              <a:spLocks noChangeArrowheads="1"/>
            </p:cNvSpPr>
            <p:nvPr/>
          </p:nvSpPr>
          <p:spPr bwMode="auto">
            <a:xfrm>
              <a:off x="2533"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14" name="Rectangle 494"/>
            <p:cNvSpPr>
              <a:spLocks noChangeArrowheads="1"/>
            </p:cNvSpPr>
            <p:nvPr/>
          </p:nvSpPr>
          <p:spPr bwMode="auto">
            <a:xfrm>
              <a:off x="2509"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4</a:t>
              </a:r>
            </a:p>
          </p:txBody>
        </p:sp>
      </p:grpSp>
      <p:grpSp>
        <p:nvGrpSpPr>
          <p:cNvPr id="12" name="Group 495"/>
          <p:cNvGrpSpPr>
            <a:grpSpLocks/>
          </p:cNvGrpSpPr>
          <p:nvPr/>
        </p:nvGrpSpPr>
        <p:grpSpPr bwMode="auto">
          <a:xfrm>
            <a:off x="5265738" y="3436938"/>
            <a:ext cx="677862" cy="366712"/>
            <a:chOff x="2936" y="2552"/>
            <a:chExt cx="427" cy="231"/>
          </a:xfrm>
        </p:grpSpPr>
        <p:sp>
          <p:nvSpPr>
            <p:cNvPr id="773616" name="Rectangle 496"/>
            <p:cNvSpPr>
              <a:spLocks noChangeArrowheads="1"/>
            </p:cNvSpPr>
            <p:nvPr/>
          </p:nvSpPr>
          <p:spPr bwMode="auto">
            <a:xfrm>
              <a:off x="2960"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17" name="Rectangle 497"/>
            <p:cNvSpPr>
              <a:spLocks noChangeArrowheads="1"/>
            </p:cNvSpPr>
            <p:nvPr/>
          </p:nvSpPr>
          <p:spPr bwMode="auto">
            <a:xfrm>
              <a:off x="2936"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5</a:t>
              </a:r>
            </a:p>
          </p:txBody>
        </p:sp>
      </p:grpSp>
      <p:grpSp>
        <p:nvGrpSpPr>
          <p:cNvPr id="13" name="Group 498"/>
          <p:cNvGrpSpPr>
            <a:grpSpLocks/>
          </p:cNvGrpSpPr>
          <p:nvPr/>
        </p:nvGrpSpPr>
        <p:grpSpPr bwMode="auto">
          <a:xfrm>
            <a:off x="5265738" y="3436938"/>
            <a:ext cx="677862" cy="366712"/>
            <a:chOff x="3368" y="2552"/>
            <a:chExt cx="427" cy="231"/>
          </a:xfrm>
        </p:grpSpPr>
        <p:sp>
          <p:nvSpPr>
            <p:cNvPr id="773619" name="Rectangle 499"/>
            <p:cNvSpPr>
              <a:spLocks noChangeArrowheads="1"/>
            </p:cNvSpPr>
            <p:nvPr/>
          </p:nvSpPr>
          <p:spPr bwMode="auto">
            <a:xfrm>
              <a:off x="3392"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20" name="Rectangle 500"/>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14" name="Group 501"/>
          <p:cNvGrpSpPr>
            <a:grpSpLocks/>
          </p:cNvGrpSpPr>
          <p:nvPr/>
        </p:nvGrpSpPr>
        <p:grpSpPr bwMode="auto">
          <a:xfrm>
            <a:off x="5265738" y="3436938"/>
            <a:ext cx="677862" cy="366712"/>
            <a:chOff x="3800" y="2552"/>
            <a:chExt cx="427" cy="231"/>
          </a:xfrm>
        </p:grpSpPr>
        <p:sp>
          <p:nvSpPr>
            <p:cNvPr id="773622" name="Rectangle 502"/>
            <p:cNvSpPr>
              <a:spLocks noChangeArrowheads="1"/>
            </p:cNvSpPr>
            <p:nvPr/>
          </p:nvSpPr>
          <p:spPr bwMode="auto">
            <a:xfrm>
              <a:off x="3824"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23" name="Rectangle 503"/>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15" name="Group 504"/>
          <p:cNvGrpSpPr>
            <a:grpSpLocks/>
          </p:cNvGrpSpPr>
          <p:nvPr/>
        </p:nvGrpSpPr>
        <p:grpSpPr bwMode="auto">
          <a:xfrm>
            <a:off x="5265738" y="3436938"/>
            <a:ext cx="677862" cy="366712"/>
            <a:chOff x="4232" y="2552"/>
            <a:chExt cx="427" cy="231"/>
          </a:xfrm>
        </p:grpSpPr>
        <p:sp>
          <p:nvSpPr>
            <p:cNvPr id="773625" name="Rectangle 505"/>
            <p:cNvSpPr>
              <a:spLocks noChangeArrowheads="1"/>
            </p:cNvSpPr>
            <p:nvPr/>
          </p:nvSpPr>
          <p:spPr bwMode="auto">
            <a:xfrm>
              <a:off x="4256"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26" name="Rectangle 506"/>
            <p:cNvSpPr>
              <a:spLocks noChangeArrowheads="1"/>
            </p:cNvSpPr>
            <p:nvPr/>
          </p:nvSpPr>
          <p:spPr bwMode="auto">
            <a:xfrm>
              <a:off x="4232"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8</a:t>
              </a:r>
            </a:p>
          </p:txBody>
        </p:sp>
      </p:grpSp>
      <p:grpSp>
        <p:nvGrpSpPr>
          <p:cNvPr id="16" name="Group 507"/>
          <p:cNvGrpSpPr>
            <a:grpSpLocks/>
          </p:cNvGrpSpPr>
          <p:nvPr/>
        </p:nvGrpSpPr>
        <p:grpSpPr bwMode="auto">
          <a:xfrm>
            <a:off x="5265738" y="3436938"/>
            <a:ext cx="677862" cy="366712"/>
            <a:chOff x="4664" y="2552"/>
            <a:chExt cx="427" cy="231"/>
          </a:xfrm>
        </p:grpSpPr>
        <p:sp>
          <p:nvSpPr>
            <p:cNvPr id="773628" name="Rectangle 508"/>
            <p:cNvSpPr>
              <a:spLocks noChangeArrowheads="1"/>
            </p:cNvSpPr>
            <p:nvPr/>
          </p:nvSpPr>
          <p:spPr bwMode="auto">
            <a:xfrm>
              <a:off x="4688"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29" name="Rectangle 509"/>
            <p:cNvSpPr>
              <a:spLocks noChangeArrowheads="1"/>
            </p:cNvSpPr>
            <p:nvPr/>
          </p:nvSpPr>
          <p:spPr bwMode="auto">
            <a:xfrm>
              <a:off x="4664"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9</a:t>
              </a:r>
            </a:p>
          </p:txBody>
        </p:sp>
      </p:grpSp>
      <p:grpSp>
        <p:nvGrpSpPr>
          <p:cNvPr id="17" name="Group 510"/>
          <p:cNvGrpSpPr>
            <a:grpSpLocks/>
          </p:cNvGrpSpPr>
          <p:nvPr/>
        </p:nvGrpSpPr>
        <p:grpSpPr bwMode="auto">
          <a:xfrm>
            <a:off x="5265738" y="3436938"/>
            <a:ext cx="677862" cy="366712"/>
            <a:chOff x="5088" y="2552"/>
            <a:chExt cx="427" cy="231"/>
          </a:xfrm>
        </p:grpSpPr>
        <p:sp>
          <p:nvSpPr>
            <p:cNvPr id="773631" name="Rectangle 511"/>
            <p:cNvSpPr>
              <a:spLocks noChangeArrowheads="1"/>
            </p:cNvSpPr>
            <p:nvPr/>
          </p:nvSpPr>
          <p:spPr bwMode="auto">
            <a:xfrm>
              <a:off x="5112"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32" name="Rectangle 512"/>
            <p:cNvSpPr>
              <a:spLocks noChangeArrowheads="1"/>
            </p:cNvSpPr>
            <p:nvPr/>
          </p:nvSpPr>
          <p:spPr bwMode="auto">
            <a:xfrm>
              <a:off x="508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10</a:t>
              </a:r>
            </a:p>
          </p:txBody>
        </p:sp>
      </p:grpSp>
      <p:grpSp>
        <p:nvGrpSpPr>
          <p:cNvPr id="18" name="Group 513"/>
          <p:cNvGrpSpPr>
            <a:grpSpLocks/>
          </p:cNvGrpSpPr>
          <p:nvPr/>
        </p:nvGrpSpPr>
        <p:grpSpPr bwMode="auto">
          <a:xfrm>
            <a:off x="6408738" y="3432175"/>
            <a:ext cx="677862" cy="366713"/>
            <a:chOff x="2080" y="2552"/>
            <a:chExt cx="427" cy="231"/>
          </a:xfrm>
        </p:grpSpPr>
        <p:sp>
          <p:nvSpPr>
            <p:cNvPr id="773634" name="Rectangle 514"/>
            <p:cNvSpPr>
              <a:spLocks noChangeArrowheads="1"/>
            </p:cNvSpPr>
            <p:nvPr/>
          </p:nvSpPr>
          <p:spPr bwMode="auto">
            <a:xfrm>
              <a:off x="2104"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35" name="Rectangle 515"/>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19" name="Group 516"/>
          <p:cNvGrpSpPr>
            <a:grpSpLocks/>
          </p:cNvGrpSpPr>
          <p:nvPr/>
        </p:nvGrpSpPr>
        <p:grpSpPr bwMode="auto">
          <a:xfrm>
            <a:off x="6408738" y="3432175"/>
            <a:ext cx="677862" cy="366713"/>
            <a:chOff x="3368" y="2552"/>
            <a:chExt cx="427" cy="231"/>
          </a:xfrm>
        </p:grpSpPr>
        <p:sp>
          <p:nvSpPr>
            <p:cNvPr id="773637" name="Rectangle 517"/>
            <p:cNvSpPr>
              <a:spLocks noChangeArrowheads="1"/>
            </p:cNvSpPr>
            <p:nvPr/>
          </p:nvSpPr>
          <p:spPr bwMode="auto">
            <a:xfrm>
              <a:off x="3392"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38" name="Rectangle 518"/>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20" name="Group 519"/>
          <p:cNvGrpSpPr>
            <a:grpSpLocks/>
          </p:cNvGrpSpPr>
          <p:nvPr/>
        </p:nvGrpSpPr>
        <p:grpSpPr bwMode="auto">
          <a:xfrm>
            <a:off x="6408738" y="3432175"/>
            <a:ext cx="677862" cy="366713"/>
            <a:chOff x="3800" y="2552"/>
            <a:chExt cx="427" cy="231"/>
          </a:xfrm>
        </p:grpSpPr>
        <p:sp>
          <p:nvSpPr>
            <p:cNvPr id="773640" name="Rectangle 520"/>
            <p:cNvSpPr>
              <a:spLocks noChangeArrowheads="1"/>
            </p:cNvSpPr>
            <p:nvPr/>
          </p:nvSpPr>
          <p:spPr bwMode="auto">
            <a:xfrm>
              <a:off x="3824"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41" name="Rectangle 521"/>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21" name="Group 522"/>
          <p:cNvGrpSpPr>
            <a:grpSpLocks/>
          </p:cNvGrpSpPr>
          <p:nvPr/>
        </p:nvGrpSpPr>
        <p:grpSpPr bwMode="auto">
          <a:xfrm>
            <a:off x="6408738" y="3432175"/>
            <a:ext cx="677862" cy="366713"/>
            <a:chOff x="4232" y="2552"/>
            <a:chExt cx="427" cy="231"/>
          </a:xfrm>
        </p:grpSpPr>
        <p:sp>
          <p:nvSpPr>
            <p:cNvPr id="773643" name="Rectangle 523"/>
            <p:cNvSpPr>
              <a:spLocks noChangeArrowheads="1"/>
            </p:cNvSpPr>
            <p:nvPr/>
          </p:nvSpPr>
          <p:spPr bwMode="auto">
            <a:xfrm>
              <a:off x="4256"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44" name="Rectangle 524"/>
            <p:cNvSpPr>
              <a:spLocks noChangeArrowheads="1"/>
            </p:cNvSpPr>
            <p:nvPr/>
          </p:nvSpPr>
          <p:spPr bwMode="auto">
            <a:xfrm>
              <a:off x="4232"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8</a:t>
              </a:r>
            </a:p>
          </p:txBody>
        </p:sp>
      </p:grpSp>
      <p:grpSp>
        <p:nvGrpSpPr>
          <p:cNvPr id="22" name="Group 525"/>
          <p:cNvGrpSpPr>
            <a:grpSpLocks/>
          </p:cNvGrpSpPr>
          <p:nvPr/>
        </p:nvGrpSpPr>
        <p:grpSpPr bwMode="auto">
          <a:xfrm>
            <a:off x="6408738" y="3432175"/>
            <a:ext cx="677862" cy="366713"/>
            <a:chOff x="4664" y="2552"/>
            <a:chExt cx="427" cy="231"/>
          </a:xfrm>
        </p:grpSpPr>
        <p:sp>
          <p:nvSpPr>
            <p:cNvPr id="773646" name="Rectangle 526"/>
            <p:cNvSpPr>
              <a:spLocks noChangeArrowheads="1"/>
            </p:cNvSpPr>
            <p:nvPr/>
          </p:nvSpPr>
          <p:spPr bwMode="auto">
            <a:xfrm>
              <a:off x="4688"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47" name="Rectangle 527"/>
            <p:cNvSpPr>
              <a:spLocks noChangeArrowheads="1"/>
            </p:cNvSpPr>
            <p:nvPr/>
          </p:nvSpPr>
          <p:spPr bwMode="auto">
            <a:xfrm>
              <a:off x="4664"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9</a:t>
              </a:r>
            </a:p>
          </p:txBody>
        </p:sp>
      </p:grpSp>
      <p:grpSp>
        <p:nvGrpSpPr>
          <p:cNvPr id="23" name="Group 528"/>
          <p:cNvGrpSpPr>
            <a:grpSpLocks/>
          </p:cNvGrpSpPr>
          <p:nvPr/>
        </p:nvGrpSpPr>
        <p:grpSpPr bwMode="auto">
          <a:xfrm>
            <a:off x="755650" y="1985964"/>
            <a:ext cx="8032750" cy="2667000"/>
            <a:chOff x="384" y="480"/>
            <a:chExt cx="5060" cy="1680"/>
          </a:xfrm>
        </p:grpSpPr>
        <p:sp>
          <p:nvSpPr>
            <p:cNvPr id="773649" name="Rectangle 529"/>
            <p:cNvSpPr>
              <a:spLocks noChangeArrowheads="1"/>
            </p:cNvSpPr>
            <p:nvPr/>
          </p:nvSpPr>
          <p:spPr bwMode="auto">
            <a:xfrm>
              <a:off x="384" y="480"/>
              <a:ext cx="5060" cy="168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algn="ctr"/>
              <a:endParaRPr lang="en-GB" sz="1600">
                <a:solidFill>
                  <a:srgbClr val="000000"/>
                </a:solidFill>
                <a:latin typeface="Helvetica Neue" charset="0"/>
              </a:endParaRPr>
            </a:p>
          </p:txBody>
        </p:sp>
        <p:sp>
          <p:nvSpPr>
            <p:cNvPr id="773650" name="Text Box 530"/>
            <p:cNvSpPr txBox="1">
              <a:spLocks noChangeArrowheads="1"/>
            </p:cNvSpPr>
            <p:nvPr/>
          </p:nvSpPr>
          <p:spPr bwMode="auto">
            <a:xfrm>
              <a:off x="456" y="501"/>
              <a:ext cx="4905" cy="1241"/>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err="1">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findSmallest(</a:t>
              </a:r>
              <a:r>
                <a:rPr lang="en-US" sz="1600" dirty="0" err="1">
                  <a:solidFill>
                    <a:srgbClr val="000000"/>
                  </a:solidFill>
                  <a:latin typeface="Courier New" charset="0"/>
                </a:rPr>
                <a:t>Vector</a:t>
              </a:r>
              <a:r>
                <a:rPr lang="en-US" sz="1600" dirty="0">
                  <a:solidFill>
                    <a:srgbClr val="000000"/>
                  </a:solidFill>
                  <a:latin typeface="Courier New" charset="0"/>
                </a:rPr>
                <a:t>&lt;</a:t>
              </a:r>
              <a:r>
                <a:rPr lang="en-US" sz="1600" dirty="0" err="1">
                  <a:solidFill>
                    <a:srgbClr val="000000"/>
                  </a:solidFill>
                  <a:latin typeface="Courier New" charset="0"/>
                </a:rPr>
                <a:t>int</a:t>
              </a:r>
              <a:r>
                <a:rPr lang="en-US" sz="1600" dirty="0">
                  <a:solidFill>
                    <a:srgbClr val="000000"/>
                  </a:solidFill>
                  <a:latin typeface="Courier New" charset="0"/>
                </a:rPr>
                <a:t>&gt; &amp; </a:t>
              </a:r>
              <a:r>
                <a:rPr lang="en-US" sz="1600" dirty="0" err="1">
                  <a:solidFill>
                    <a:srgbClr val="000000"/>
                  </a:solidFill>
                  <a:latin typeface="Courier New" charset="0"/>
                </a:rPr>
                <a:t>vec</a:t>
              </a: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p1, </a:t>
              </a:r>
              <a:r>
                <a:rPr lang="en-US" sz="1600" dirty="0" err="1">
                  <a:solidFill>
                    <a:srgbClr val="000000"/>
                  </a:solidFill>
                  <a:latin typeface="Courier New" charset="0"/>
                </a:rPr>
                <a:t>int</a:t>
              </a:r>
              <a:r>
                <a:rPr lang="en-US" sz="1600" dirty="0">
                  <a:solidFill>
                    <a:srgbClr val="000000"/>
                  </a:solidFill>
                  <a:latin typeface="Courier New" charset="0"/>
                </a:rPr>
                <a:t> p2)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smallestIndex</a:t>
              </a:r>
              <a:r>
                <a:rPr lang="en-US" sz="1600" dirty="0">
                  <a:solidFill>
                    <a:srgbClr val="000000"/>
                  </a:solidFill>
                  <a:latin typeface="Courier New" charset="0"/>
                </a:rPr>
                <a:t> = p1;</a:t>
              </a:r>
            </a:p>
            <a:p>
              <a:pPr>
                <a:lnSpc>
                  <a:spcPct val="110000"/>
                </a:lnSpc>
              </a:pPr>
              <a:r>
                <a:rPr lang="en-US" sz="1600" dirty="0">
                  <a:solidFill>
                    <a:srgbClr val="000000"/>
                  </a:solidFill>
                  <a:latin typeface="Courier New" charset="0"/>
                </a:rPr>
                <a:t>   for (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 p1 + 1 ; </a:t>
              </a:r>
              <a:r>
                <a:rPr lang="en-US" sz="1600" dirty="0" err="1">
                  <a:solidFill>
                    <a:srgbClr val="000000"/>
                  </a:solidFill>
                  <a:latin typeface="Courier New" charset="0"/>
                </a:rPr>
                <a:t>i</a:t>
              </a:r>
              <a:r>
                <a:rPr lang="en-US" sz="1600" dirty="0">
                  <a:solidFill>
                    <a:srgbClr val="000000"/>
                  </a:solidFill>
                  <a:latin typeface="Courier New" charset="0"/>
                </a:rPr>
                <a:t> &lt;= p2 ; </a:t>
              </a:r>
              <a:r>
                <a:rPr lang="en-US" sz="1600" dirty="0" err="1">
                  <a:solidFill>
                    <a:srgbClr val="000000"/>
                  </a:solidFill>
                  <a:latin typeface="Courier New" charset="0"/>
                </a:rPr>
                <a:t>i</a:t>
              </a:r>
              <a:r>
                <a:rPr lang="en-US" sz="1600" dirty="0">
                  <a:solidFill>
                    <a:srgbClr val="000000"/>
                  </a:solidFill>
                  <a:latin typeface="Courier New" charset="0"/>
                </a:rPr>
                <a:t>++ )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vec[i</a:t>
              </a:r>
              <a:r>
                <a:rPr lang="en-US" sz="1600" dirty="0">
                  <a:solidFill>
                    <a:srgbClr val="000000"/>
                  </a:solidFill>
                  <a:latin typeface="Courier New" charset="0"/>
                </a:rPr>
                <a:t>] &lt; </a:t>
              </a:r>
              <a:r>
                <a:rPr lang="en-US" sz="1600" dirty="0" err="1">
                  <a:solidFill>
                    <a:srgbClr val="000000"/>
                  </a:solidFill>
                  <a:latin typeface="Courier New" charset="0"/>
                </a:rPr>
                <a:t>vec[smallestIndex</a:t>
              </a:r>
              <a:r>
                <a:rPr lang="en-US" sz="1600" dirty="0">
                  <a:solidFill>
                    <a:srgbClr val="000000"/>
                  </a:solidFill>
                  <a:latin typeface="Courier New" charset="0"/>
                </a:rPr>
                <a:t>]) </a:t>
              </a:r>
              <a:r>
                <a:rPr lang="en-US" sz="1600" dirty="0" err="1">
                  <a:solidFill>
                    <a:srgbClr val="000000"/>
                  </a:solidFill>
                  <a:latin typeface="Courier New" charset="0"/>
                </a:rPr>
                <a:t>smallestIndex</a:t>
              </a:r>
              <a:r>
                <a:rPr lang="en-US" sz="1600" dirty="0">
                  <a:solidFill>
                    <a:srgbClr val="000000"/>
                  </a:solidFill>
                  <a:latin typeface="Courier New" charset="0"/>
                </a:rPr>
                <a:t> = </a:t>
              </a:r>
              <a:r>
                <a:rPr lang="en-US" sz="1600" dirty="0" err="1">
                  <a:solidFill>
                    <a:srgbClr val="000000"/>
                  </a:solidFill>
                  <a:latin typeface="Courier New" charset="0"/>
                </a:rPr>
                <a:t>i</a:t>
              </a:r>
              <a:r>
                <a:rPr lang="en-US" sz="1600" dirty="0">
                  <a:solidFill>
                    <a:srgbClr val="000000"/>
                  </a:solidFill>
                  <a:latin typeface="Courier New" charset="0"/>
                </a:rPr>
                <a: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   return </a:t>
              </a:r>
              <a:r>
                <a:rPr lang="en-US" sz="1600" dirty="0" err="1">
                  <a:solidFill>
                    <a:srgbClr val="000000"/>
                  </a:solidFill>
                  <a:latin typeface="Courier New" charset="0"/>
                </a:rPr>
                <a:t>smallestIndex</a:t>
              </a:r>
              <a:r>
                <a:rPr lang="en-US" sz="1600" dirty="0">
                  <a:solidFill>
                    <a:srgbClr val="000000"/>
                  </a:solidFill>
                  <a:latin typeface="Courier New" charset="0"/>
                </a:rPr>
                <a:t>;</a:t>
              </a:r>
            </a:p>
            <a:p>
              <a:pPr>
                <a:lnSpc>
                  <a:spcPct val="110000"/>
                </a:lnSpc>
              </a:pPr>
              <a:r>
                <a:rPr lang="en-US" sz="1600" dirty="0">
                  <a:solidFill>
                    <a:srgbClr val="000000"/>
                  </a:solidFill>
                  <a:latin typeface="Courier New" charset="0"/>
                </a:rPr>
                <a:t>}</a:t>
              </a:r>
            </a:p>
          </p:txBody>
        </p:sp>
        <p:sp>
          <p:nvSpPr>
            <p:cNvPr id="773651" name="Rectangle 531"/>
            <p:cNvSpPr>
              <a:spLocks noChangeArrowheads="1"/>
            </p:cNvSpPr>
            <p:nvPr/>
          </p:nvSpPr>
          <p:spPr bwMode="auto">
            <a:xfrm>
              <a:off x="396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a:lnSpc>
                  <a:spcPct val="110000"/>
                </a:lnSpc>
              </a:pPr>
              <a:r>
                <a:rPr lang="en-US" sz="1800" b="0">
                  <a:solidFill>
                    <a:srgbClr val="000000"/>
                  </a:solidFill>
                </a:rPr>
                <a:t>9</a:t>
              </a:r>
            </a:p>
          </p:txBody>
        </p:sp>
        <p:sp>
          <p:nvSpPr>
            <p:cNvPr id="773652" name="Text Box 532"/>
            <p:cNvSpPr txBox="1">
              <a:spLocks noChangeArrowheads="1"/>
            </p:cNvSpPr>
            <p:nvPr/>
          </p:nvSpPr>
          <p:spPr bwMode="auto">
            <a:xfrm>
              <a:off x="3936" y="1613"/>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p2</a:t>
              </a:r>
            </a:p>
          </p:txBody>
        </p:sp>
        <p:sp>
          <p:nvSpPr>
            <p:cNvPr id="773653" name="Rectangle 533"/>
            <p:cNvSpPr>
              <a:spLocks noChangeArrowheads="1"/>
            </p:cNvSpPr>
            <p:nvPr/>
          </p:nvSpPr>
          <p:spPr bwMode="auto">
            <a:xfrm>
              <a:off x="4704"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54" name="Text Box 534"/>
            <p:cNvSpPr txBox="1">
              <a:spLocks noChangeArrowheads="1"/>
            </p:cNvSpPr>
            <p:nvPr/>
          </p:nvSpPr>
          <p:spPr bwMode="auto">
            <a:xfrm>
              <a:off x="4680" y="1613"/>
              <a:ext cx="752"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vec</a:t>
              </a:r>
            </a:p>
          </p:txBody>
        </p:sp>
        <p:sp>
          <p:nvSpPr>
            <p:cNvPr id="773655" name="Rectangle 535"/>
            <p:cNvSpPr>
              <a:spLocks noChangeArrowheads="1"/>
            </p:cNvSpPr>
            <p:nvPr/>
          </p:nvSpPr>
          <p:spPr bwMode="auto">
            <a:xfrm>
              <a:off x="3224"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0</a:t>
              </a:r>
              <a:endParaRPr lang="en-US" sz="1600">
                <a:solidFill>
                  <a:srgbClr val="000000"/>
                </a:solidFill>
                <a:latin typeface="Helvetica Neue" charset="0"/>
              </a:endParaRPr>
            </a:p>
          </p:txBody>
        </p:sp>
        <p:sp>
          <p:nvSpPr>
            <p:cNvPr id="773656" name="Text Box 536"/>
            <p:cNvSpPr txBox="1">
              <a:spLocks noChangeArrowheads="1"/>
            </p:cNvSpPr>
            <p:nvPr/>
          </p:nvSpPr>
          <p:spPr bwMode="auto">
            <a:xfrm>
              <a:off x="3200" y="1613"/>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p1</a:t>
              </a:r>
            </a:p>
          </p:txBody>
        </p:sp>
        <p:sp>
          <p:nvSpPr>
            <p:cNvPr id="773657" name="Rectangle 537"/>
            <p:cNvSpPr>
              <a:spLocks noChangeArrowheads="1"/>
            </p:cNvSpPr>
            <p:nvPr/>
          </p:nvSpPr>
          <p:spPr bwMode="auto">
            <a:xfrm>
              <a:off x="2488"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58" name="Text Box 538"/>
            <p:cNvSpPr txBox="1">
              <a:spLocks noChangeArrowheads="1"/>
            </p:cNvSpPr>
            <p:nvPr/>
          </p:nvSpPr>
          <p:spPr bwMode="auto">
            <a:xfrm>
              <a:off x="2464" y="1613"/>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i</a:t>
              </a:r>
            </a:p>
          </p:txBody>
        </p:sp>
        <p:sp>
          <p:nvSpPr>
            <p:cNvPr id="773659" name="Rectangle 539"/>
            <p:cNvSpPr>
              <a:spLocks noChangeArrowheads="1"/>
            </p:cNvSpPr>
            <p:nvPr/>
          </p:nvSpPr>
          <p:spPr bwMode="auto">
            <a:xfrm>
              <a:off x="1552"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0" name="Text Box 540"/>
            <p:cNvSpPr txBox="1">
              <a:spLocks noChangeArrowheads="1"/>
            </p:cNvSpPr>
            <p:nvPr/>
          </p:nvSpPr>
          <p:spPr bwMode="auto">
            <a:xfrm>
              <a:off x="1288" y="1613"/>
              <a:ext cx="1152"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smallestIndex</a:t>
              </a:r>
            </a:p>
          </p:txBody>
        </p:sp>
      </p:grpSp>
      <p:sp>
        <p:nvSpPr>
          <p:cNvPr id="773661" name="Rectangle 541"/>
          <p:cNvSpPr>
            <a:spLocks noChangeArrowheads="1"/>
          </p:cNvSpPr>
          <p:nvPr/>
        </p:nvSpPr>
        <p:spPr bwMode="auto">
          <a:xfrm>
            <a:off x="1238250" y="2366963"/>
            <a:ext cx="2988310"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2" name="Rectangle 542"/>
          <p:cNvSpPr>
            <a:spLocks noChangeArrowheads="1"/>
          </p:cNvSpPr>
          <p:nvPr/>
        </p:nvSpPr>
        <p:spPr bwMode="auto">
          <a:xfrm>
            <a:off x="1238250" y="2638425"/>
            <a:ext cx="5020309"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3" name="Rectangle 543"/>
          <p:cNvSpPr>
            <a:spLocks noChangeArrowheads="1"/>
          </p:cNvSpPr>
          <p:nvPr/>
        </p:nvSpPr>
        <p:spPr bwMode="auto">
          <a:xfrm>
            <a:off x="1987550" y="2636838"/>
            <a:ext cx="1851025"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4" name="Rectangle 544"/>
          <p:cNvSpPr>
            <a:spLocks noChangeArrowheads="1"/>
          </p:cNvSpPr>
          <p:nvPr/>
        </p:nvSpPr>
        <p:spPr bwMode="auto">
          <a:xfrm>
            <a:off x="4075113" y="2636838"/>
            <a:ext cx="974407"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5" name="Rectangle 545"/>
          <p:cNvSpPr>
            <a:spLocks noChangeArrowheads="1"/>
          </p:cNvSpPr>
          <p:nvPr/>
        </p:nvSpPr>
        <p:spPr bwMode="auto">
          <a:xfrm>
            <a:off x="5297488" y="2636838"/>
            <a:ext cx="483552"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6" name="Rectangle 546"/>
          <p:cNvSpPr>
            <a:spLocks noChangeArrowheads="1"/>
          </p:cNvSpPr>
          <p:nvPr/>
        </p:nvSpPr>
        <p:spPr bwMode="auto">
          <a:xfrm>
            <a:off x="1606551" y="2906078"/>
            <a:ext cx="4052570"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7" name="Rectangle 547"/>
          <p:cNvSpPr>
            <a:spLocks noChangeArrowheads="1"/>
          </p:cNvSpPr>
          <p:nvPr/>
        </p:nvSpPr>
        <p:spPr bwMode="auto">
          <a:xfrm>
            <a:off x="5672138" y="2907665"/>
            <a:ext cx="2364422"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8" name="Rectangle 548"/>
          <p:cNvSpPr>
            <a:spLocks noChangeArrowheads="1"/>
          </p:cNvSpPr>
          <p:nvPr/>
        </p:nvSpPr>
        <p:spPr bwMode="auto">
          <a:xfrm>
            <a:off x="1238250" y="3433763"/>
            <a:ext cx="2683510"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4" name="Group 549"/>
          <p:cNvGrpSpPr>
            <a:grpSpLocks/>
          </p:cNvGrpSpPr>
          <p:nvPr/>
        </p:nvGrpSpPr>
        <p:grpSpPr bwMode="auto">
          <a:xfrm>
            <a:off x="4243388" y="4110038"/>
            <a:ext cx="677862" cy="366712"/>
            <a:chOff x="1205" y="2552"/>
            <a:chExt cx="427" cy="231"/>
          </a:xfrm>
        </p:grpSpPr>
        <p:sp>
          <p:nvSpPr>
            <p:cNvPr id="773670" name="Rectangle 550"/>
            <p:cNvSpPr>
              <a:spLocks noChangeArrowheads="1"/>
            </p:cNvSpPr>
            <p:nvPr/>
          </p:nvSpPr>
          <p:spPr bwMode="auto">
            <a:xfrm>
              <a:off x="1229"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71" name="Rectangle 551"/>
            <p:cNvSpPr>
              <a:spLocks noChangeArrowheads="1"/>
            </p:cNvSpPr>
            <p:nvPr/>
          </p:nvSpPr>
          <p:spPr bwMode="auto">
            <a:xfrm>
              <a:off x="1205"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grpSp>
      <p:grpSp>
        <p:nvGrpSpPr>
          <p:cNvPr id="25" name="Group 552"/>
          <p:cNvGrpSpPr>
            <a:grpSpLocks/>
          </p:cNvGrpSpPr>
          <p:nvPr/>
        </p:nvGrpSpPr>
        <p:grpSpPr bwMode="auto">
          <a:xfrm>
            <a:off x="4243388" y="4110038"/>
            <a:ext cx="677862" cy="366712"/>
            <a:chOff x="1640" y="2552"/>
            <a:chExt cx="427" cy="231"/>
          </a:xfrm>
        </p:grpSpPr>
        <p:sp>
          <p:nvSpPr>
            <p:cNvPr id="773673" name="Rectangle 553"/>
            <p:cNvSpPr>
              <a:spLocks noChangeArrowheads="1"/>
            </p:cNvSpPr>
            <p:nvPr/>
          </p:nvSpPr>
          <p:spPr bwMode="auto">
            <a:xfrm>
              <a:off x="1664"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74" name="Rectangle 554"/>
            <p:cNvSpPr>
              <a:spLocks noChangeArrowheads="1"/>
            </p:cNvSpPr>
            <p:nvPr/>
          </p:nvSpPr>
          <p:spPr bwMode="auto">
            <a:xfrm>
              <a:off x="164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2</a:t>
              </a:r>
            </a:p>
          </p:txBody>
        </p:sp>
      </p:grpSp>
      <p:grpSp>
        <p:nvGrpSpPr>
          <p:cNvPr id="26" name="Group 555"/>
          <p:cNvGrpSpPr>
            <a:grpSpLocks/>
          </p:cNvGrpSpPr>
          <p:nvPr/>
        </p:nvGrpSpPr>
        <p:grpSpPr bwMode="auto">
          <a:xfrm>
            <a:off x="4243388" y="4110038"/>
            <a:ext cx="677862" cy="366712"/>
            <a:chOff x="2080" y="2552"/>
            <a:chExt cx="427" cy="231"/>
          </a:xfrm>
        </p:grpSpPr>
        <p:sp>
          <p:nvSpPr>
            <p:cNvPr id="773676" name="Rectangle 556"/>
            <p:cNvSpPr>
              <a:spLocks noChangeArrowheads="1"/>
            </p:cNvSpPr>
            <p:nvPr/>
          </p:nvSpPr>
          <p:spPr bwMode="auto">
            <a:xfrm>
              <a:off x="2104"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77" name="Rectangle 557"/>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27" name="Group 558"/>
          <p:cNvGrpSpPr>
            <a:grpSpLocks/>
          </p:cNvGrpSpPr>
          <p:nvPr/>
        </p:nvGrpSpPr>
        <p:grpSpPr bwMode="auto">
          <a:xfrm>
            <a:off x="4243388" y="4110038"/>
            <a:ext cx="677862" cy="366712"/>
            <a:chOff x="2509" y="2552"/>
            <a:chExt cx="427" cy="231"/>
          </a:xfrm>
        </p:grpSpPr>
        <p:sp>
          <p:nvSpPr>
            <p:cNvPr id="773679" name="Rectangle 559"/>
            <p:cNvSpPr>
              <a:spLocks noChangeArrowheads="1"/>
            </p:cNvSpPr>
            <p:nvPr/>
          </p:nvSpPr>
          <p:spPr bwMode="auto">
            <a:xfrm>
              <a:off x="2533"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80" name="Rectangle 560"/>
            <p:cNvSpPr>
              <a:spLocks noChangeArrowheads="1"/>
            </p:cNvSpPr>
            <p:nvPr/>
          </p:nvSpPr>
          <p:spPr bwMode="auto">
            <a:xfrm>
              <a:off x="2509"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4</a:t>
              </a:r>
            </a:p>
          </p:txBody>
        </p:sp>
      </p:grpSp>
      <p:grpSp>
        <p:nvGrpSpPr>
          <p:cNvPr id="28" name="Group 561"/>
          <p:cNvGrpSpPr>
            <a:grpSpLocks/>
          </p:cNvGrpSpPr>
          <p:nvPr/>
        </p:nvGrpSpPr>
        <p:grpSpPr bwMode="auto">
          <a:xfrm>
            <a:off x="4243388" y="4110038"/>
            <a:ext cx="677862" cy="366712"/>
            <a:chOff x="2936" y="2552"/>
            <a:chExt cx="427" cy="231"/>
          </a:xfrm>
        </p:grpSpPr>
        <p:sp>
          <p:nvSpPr>
            <p:cNvPr id="773682" name="Rectangle 562"/>
            <p:cNvSpPr>
              <a:spLocks noChangeArrowheads="1"/>
            </p:cNvSpPr>
            <p:nvPr/>
          </p:nvSpPr>
          <p:spPr bwMode="auto">
            <a:xfrm>
              <a:off x="2960"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83" name="Rectangle 563"/>
            <p:cNvSpPr>
              <a:spLocks noChangeArrowheads="1"/>
            </p:cNvSpPr>
            <p:nvPr/>
          </p:nvSpPr>
          <p:spPr bwMode="auto">
            <a:xfrm>
              <a:off x="2936"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5</a:t>
              </a:r>
            </a:p>
          </p:txBody>
        </p:sp>
      </p:grpSp>
      <p:grpSp>
        <p:nvGrpSpPr>
          <p:cNvPr id="29" name="Group 564"/>
          <p:cNvGrpSpPr>
            <a:grpSpLocks/>
          </p:cNvGrpSpPr>
          <p:nvPr/>
        </p:nvGrpSpPr>
        <p:grpSpPr bwMode="auto">
          <a:xfrm>
            <a:off x="4243388" y="4110038"/>
            <a:ext cx="677862" cy="366712"/>
            <a:chOff x="3368" y="2552"/>
            <a:chExt cx="427" cy="231"/>
          </a:xfrm>
        </p:grpSpPr>
        <p:sp>
          <p:nvSpPr>
            <p:cNvPr id="773685" name="Rectangle 565"/>
            <p:cNvSpPr>
              <a:spLocks noChangeArrowheads="1"/>
            </p:cNvSpPr>
            <p:nvPr/>
          </p:nvSpPr>
          <p:spPr bwMode="auto">
            <a:xfrm>
              <a:off x="3392"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86" name="Rectangle 566"/>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30" name="Group 567"/>
          <p:cNvGrpSpPr>
            <a:grpSpLocks/>
          </p:cNvGrpSpPr>
          <p:nvPr/>
        </p:nvGrpSpPr>
        <p:grpSpPr bwMode="auto">
          <a:xfrm>
            <a:off x="4243388" y="4110038"/>
            <a:ext cx="677862" cy="366712"/>
            <a:chOff x="3800" y="2552"/>
            <a:chExt cx="427" cy="231"/>
          </a:xfrm>
        </p:grpSpPr>
        <p:sp>
          <p:nvSpPr>
            <p:cNvPr id="773688" name="Rectangle 568"/>
            <p:cNvSpPr>
              <a:spLocks noChangeArrowheads="1"/>
            </p:cNvSpPr>
            <p:nvPr/>
          </p:nvSpPr>
          <p:spPr bwMode="auto">
            <a:xfrm>
              <a:off x="3824"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89" name="Rectangle 569"/>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31" name="Group 570"/>
          <p:cNvGrpSpPr>
            <a:grpSpLocks/>
          </p:cNvGrpSpPr>
          <p:nvPr/>
        </p:nvGrpSpPr>
        <p:grpSpPr bwMode="auto">
          <a:xfrm>
            <a:off x="4243388" y="4110038"/>
            <a:ext cx="677862" cy="366712"/>
            <a:chOff x="4232" y="2552"/>
            <a:chExt cx="427" cy="231"/>
          </a:xfrm>
        </p:grpSpPr>
        <p:sp>
          <p:nvSpPr>
            <p:cNvPr id="773691" name="Rectangle 571"/>
            <p:cNvSpPr>
              <a:spLocks noChangeArrowheads="1"/>
            </p:cNvSpPr>
            <p:nvPr/>
          </p:nvSpPr>
          <p:spPr bwMode="auto">
            <a:xfrm>
              <a:off x="4256"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92" name="Rectangle 572"/>
            <p:cNvSpPr>
              <a:spLocks noChangeArrowheads="1"/>
            </p:cNvSpPr>
            <p:nvPr/>
          </p:nvSpPr>
          <p:spPr bwMode="auto">
            <a:xfrm>
              <a:off x="4232"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8</a:t>
              </a:r>
            </a:p>
          </p:txBody>
        </p:sp>
      </p:grpSp>
      <p:grpSp>
        <p:nvGrpSpPr>
          <p:cNvPr id="773575" name="Group 573"/>
          <p:cNvGrpSpPr>
            <a:grpSpLocks/>
          </p:cNvGrpSpPr>
          <p:nvPr/>
        </p:nvGrpSpPr>
        <p:grpSpPr bwMode="auto">
          <a:xfrm>
            <a:off x="4243388" y="4110038"/>
            <a:ext cx="677862" cy="366712"/>
            <a:chOff x="4664" y="2552"/>
            <a:chExt cx="427" cy="231"/>
          </a:xfrm>
        </p:grpSpPr>
        <p:sp>
          <p:nvSpPr>
            <p:cNvPr id="773694" name="Rectangle 574"/>
            <p:cNvSpPr>
              <a:spLocks noChangeArrowheads="1"/>
            </p:cNvSpPr>
            <p:nvPr/>
          </p:nvSpPr>
          <p:spPr bwMode="auto">
            <a:xfrm>
              <a:off x="4688"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95" name="Rectangle 575"/>
            <p:cNvSpPr>
              <a:spLocks noChangeArrowheads="1"/>
            </p:cNvSpPr>
            <p:nvPr/>
          </p:nvSpPr>
          <p:spPr bwMode="auto">
            <a:xfrm>
              <a:off x="4664"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9</a:t>
              </a:r>
            </a:p>
          </p:txBody>
        </p:sp>
      </p:grpSp>
      <p:grpSp>
        <p:nvGrpSpPr>
          <p:cNvPr id="773580" name="Group 576"/>
          <p:cNvGrpSpPr>
            <a:grpSpLocks/>
          </p:cNvGrpSpPr>
          <p:nvPr/>
        </p:nvGrpSpPr>
        <p:grpSpPr bwMode="auto">
          <a:xfrm>
            <a:off x="4243388" y="4110038"/>
            <a:ext cx="677862" cy="366712"/>
            <a:chOff x="5088" y="2552"/>
            <a:chExt cx="427" cy="231"/>
          </a:xfrm>
        </p:grpSpPr>
        <p:sp>
          <p:nvSpPr>
            <p:cNvPr id="773697" name="Rectangle 577"/>
            <p:cNvSpPr>
              <a:spLocks noChangeArrowheads="1"/>
            </p:cNvSpPr>
            <p:nvPr/>
          </p:nvSpPr>
          <p:spPr bwMode="auto">
            <a:xfrm>
              <a:off x="5112"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98" name="Rectangle 578"/>
            <p:cNvSpPr>
              <a:spLocks noChangeArrowheads="1"/>
            </p:cNvSpPr>
            <p:nvPr/>
          </p:nvSpPr>
          <p:spPr bwMode="auto">
            <a:xfrm>
              <a:off x="508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10</a:t>
              </a:r>
            </a:p>
          </p:txBody>
        </p:sp>
      </p:grpSp>
      <p:grpSp>
        <p:nvGrpSpPr>
          <p:cNvPr id="773592" name="Group 579"/>
          <p:cNvGrpSpPr>
            <a:grpSpLocks/>
          </p:cNvGrpSpPr>
          <p:nvPr/>
        </p:nvGrpSpPr>
        <p:grpSpPr bwMode="auto">
          <a:xfrm>
            <a:off x="2757488" y="4111625"/>
            <a:ext cx="677862" cy="366713"/>
            <a:chOff x="3368" y="2552"/>
            <a:chExt cx="427" cy="231"/>
          </a:xfrm>
        </p:grpSpPr>
        <p:sp>
          <p:nvSpPr>
            <p:cNvPr id="773700" name="Rectangle 580"/>
            <p:cNvSpPr>
              <a:spLocks noChangeArrowheads="1"/>
            </p:cNvSpPr>
            <p:nvPr/>
          </p:nvSpPr>
          <p:spPr bwMode="auto">
            <a:xfrm>
              <a:off x="3392"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701" name="Rectangle 581"/>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0</a:t>
              </a:r>
            </a:p>
          </p:txBody>
        </p:sp>
      </p:grpSp>
      <p:grpSp>
        <p:nvGrpSpPr>
          <p:cNvPr id="773600" name="Group 582"/>
          <p:cNvGrpSpPr>
            <a:grpSpLocks/>
          </p:cNvGrpSpPr>
          <p:nvPr/>
        </p:nvGrpSpPr>
        <p:grpSpPr bwMode="auto">
          <a:xfrm>
            <a:off x="2757488" y="4111625"/>
            <a:ext cx="677862" cy="366713"/>
            <a:chOff x="1205" y="2552"/>
            <a:chExt cx="427" cy="231"/>
          </a:xfrm>
        </p:grpSpPr>
        <p:sp>
          <p:nvSpPr>
            <p:cNvPr id="773703" name="Rectangle 583"/>
            <p:cNvSpPr>
              <a:spLocks noChangeArrowheads="1"/>
            </p:cNvSpPr>
            <p:nvPr/>
          </p:nvSpPr>
          <p:spPr bwMode="auto">
            <a:xfrm>
              <a:off x="1229"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704" name="Rectangle 584"/>
            <p:cNvSpPr>
              <a:spLocks noChangeArrowheads="1"/>
            </p:cNvSpPr>
            <p:nvPr/>
          </p:nvSpPr>
          <p:spPr bwMode="auto">
            <a:xfrm>
              <a:off x="1205"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grpSp>
      <p:grpSp>
        <p:nvGrpSpPr>
          <p:cNvPr id="773603" name="Group 585"/>
          <p:cNvGrpSpPr>
            <a:grpSpLocks/>
          </p:cNvGrpSpPr>
          <p:nvPr/>
        </p:nvGrpSpPr>
        <p:grpSpPr bwMode="auto">
          <a:xfrm>
            <a:off x="2757488" y="4111625"/>
            <a:ext cx="677862" cy="366713"/>
            <a:chOff x="2080" y="2552"/>
            <a:chExt cx="427" cy="231"/>
          </a:xfrm>
        </p:grpSpPr>
        <p:sp>
          <p:nvSpPr>
            <p:cNvPr id="773706" name="Rectangle 586"/>
            <p:cNvSpPr>
              <a:spLocks noChangeArrowheads="1"/>
            </p:cNvSpPr>
            <p:nvPr/>
          </p:nvSpPr>
          <p:spPr bwMode="auto">
            <a:xfrm>
              <a:off x="2104"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707" name="Rectangle 587"/>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773606" name="Group 588"/>
          <p:cNvGrpSpPr>
            <a:grpSpLocks/>
          </p:cNvGrpSpPr>
          <p:nvPr/>
        </p:nvGrpSpPr>
        <p:grpSpPr bwMode="auto">
          <a:xfrm>
            <a:off x="2757488" y="4111625"/>
            <a:ext cx="677862" cy="366713"/>
            <a:chOff x="3368" y="2552"/>
            <a:chExt cx="427" cy="231"/>
          </a:xfrm>
        </p:grpSpPr>
        <p:sp>
          <p:nvSpPr>
            <p:cNvPr id="773709" name="Rectangle 589"/>
            <p:cNvSpPr>
              <a:spLocks noChangeArrowheads="1"/>
            </p:cNvSpPr>
            <p:nvPr/>
          </p:nvSpPr>
          <p:spPr bwMode="auto">
            <a:xfrm>
              <a:off x="3392"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710" name="Rectangle 590"/>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773609" name="Group 591"/>
          <p:cNvGrpSpPr>
            <a:grpSpLocks/>
          </p:cNvGrpSpPr>
          <p:nvPr/>
        </p:nvGrpSpPr>
        <p:grpSpPr bwMode="auto">
          <a:xfrm>
            <a:off x="2757488" y="4111625"/>
            <a:ext cx="677862" cy="366713"/>
            <a:chOff x="3800" y="2552"/>
            <a:chExt cx="427" cy="231"/>
          </a:xfrm>
        </p:grpSpPr>
        <p:sp>
          <p:nvSpPr>
            <p:cNvPr id="773712" name="Rectangle 592"/>
            <p:cNvSpPr>
              <a:spLocks noChangeArrowheads="1"/>
            </p:cNvSpPr>
            <p:nvPr/>
          </p:nvSpPr>
          <p:spPr bwMode="auto">
            <a:xfrm>
              <a:off x="3824"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713" name="Rectangle 593"/>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773612" name="Group 594"/>
          <p:cNvGrpSpPr>
            <a:grpSpLocks/>
          </p:cNvGrpSpPr>
          <p:nvPr/>
        </p:nvGrpSpPr>
        <p:grpSpPr bwMode="auto">
          <a:xfrm>
            <a:off x="1230313" y="4256088"/>
            <a:ext cx="6913563" cy="857250"/>
            <a:chOff x="775" y="2681"/>
            <a:chExt cx="4355" cy="540"/>
          </a:xfrm>
        </p:grpSpPr>
        <p:sp>
          <p:nvSpPr>
            <p:cNvPr id="773715" name="Oval 595"/>
            <p:cNvSpPr>
              <a:spLocks noChangeArrowheads="1"/>
            </p:cNvSpPr>
            <p:nvPr/>
          </p:nvSpPr>
          <p:spPr bwMode="auto">
            <a:xfrm>
              <a:off x="5083" y="2681"/>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773716" name="AutoShape 596"/>
            <p:cNvCxnSpPr>
              <a:cxnSpLocks noChangeShapeType="1"/>
              <a:stCxn id="773715" idx="4"/>
              <a:endCxn id="773542" idx="1"/>
            </p:cNvCxnSpPr>
            <p:nvPr/>
          </p:nvCxnSpPr>
          <p:spPr bwMode="auto">
            <a:xfrm rot="5400000">
              <a:off x="2695" y="809"/>
              <a:ext cx="492" cy="4331"/>
            </a:xfrm>
            <a:prstGeom prst="bentConnector4">
              <a:avLst>
                <a:gd name="adj1" fmla="val 55112"/>
                <a:gd name="adj2" fmla="val 103325"/>
              </a:avLst>
            </a:prstGeom>
            <a:noFill/>
            <a:ln w="9525">
              <a:solidFill>
                <a:schemeClr val="tx1"/>
              </a:solidFill>
              <a:miter lim="800000"/>
              <a:headEnd/>
              <a:tailEnd type="triangle" w="med" len="med"/>
            </a:ln>
            <a:effectLst/>
          </p:spPr>
        </p:cxnSp>
      </p:grpSp>
      <p:grpSp>
        <p:nvGrpSpPr>
          <p:cNvPr id="773615" name="Group 399"/>
          <p:cNvGrpSpPr>
            <a:grpSpLocks/>
          </p:cNvGrpSpPr>
          <p:nvPr/>
        </p:nvGrpSpPr>
        <p:grpSpPr bwMode="auto">
          <a:xfrm>
            <a:off x="381000" y="1066800"/>
            <a:ext cx="8534400" cy="5257800"/>
            <a:chOff x="240" y="672"/>
            <a:chExt cx="5376" cy="3312"/>
          </a:xfrm>
        </p:grpSpPr>
        <p:sp>
          <p:nvSpPr>
            <p:cNvPr id="773320" name="Rectangle 200"/>
            <p:cNvSpPr>
              <a:spLocks noChangeArrowheads="1"/>
            </p:cNvSpPr>
            <p:nvPr/>
          </p:nvSpPr>
          <p:spPr bwMode="auto">
            <a:xfrm>
              <a:off x="240" y="672"/>
              <a:ext cx="5376" cy="33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773618" name="Group 3"/>
            <p:cNvGrpSpPr>
              <a:grpSpLocks/>
            </p:cNvGrpSpPr>
            <p:nvPr/>
          </p:nvGrpSpPr>
          <p:grpSpPr bwMode="auto">
            <a:xfrm>
              <a:off x="824" y="3352"/>
              <a:ext cx="4224" cy="173"/>
              <a:chOff x="824" y="3059"/>
              <a:chExt cx="4224" cy="173"/>
            </a:xfrm>
          </p:grpSpPr>
          <p:sp>
            <p:nvSpPr>
              <p:cNvPr id="773124" name="Text Box 4"/>
              <p:cNvSpPr txBox="1">
                <a:spLocks noChangeArrowheads="1"/>
              </p:cNvSpPr>
              <p:nvPr/>
            </p:nvSpPr>
            <p:spPr bwMode="auto">
              <a:xfrm>
                <a:off x="824"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73125" name="Text Box 5"/>
              <p:cNvSpPr txBox="1">
                <a:spLocks noChangeArrowheads="1"/>
              </p:cNvSpPr>
              <p:nvPr/>
            </p:nvSpPr>
            <p:spPr bwMode="auto">
              <a:xfrm>
                <a:off x="1256"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73126" name="Text Box 6"/>
              <p:cNvSpPr txBox="1">
                <a:spLocks noChangeArrowheads="1"/>
              </p:cNvSpPr>
              <p:nvPr/>
            </p:nvSpPr>
            <p:spPr bwMode="auto">
              <a:xfrm>
                <a:off x="1688"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73127" name="Text Box 7"/>
              <p:cNvSpPr txBox="1">
                <a:spLocks noChangeArrowheads="1"/>
              </p:cNvSpPr>
              <p:nvPr/>
            </p:nvSpPr>
            <p:spPr bwMode="auto">
              <a:xfrm>
                <a:off x="2120"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73128" name="Text Box 8"/>
              <p:cNvSpPr txBox="1">
                <a:spLocks noChangeArrowheads="1"/>
              </p:cNvSpPr>
              <p:nvPr/>
            </p:nvSpPr>
            <p:spPr bwMode="auto">
              <a:xfrm>
                <a:off x="2552"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773129" name="Text Box 9"/>
              <p:cNvSpPr txBox="1">
                <a:spLocks noChangeArrowheads="1"/>
              </p:cNvSpPr>
              <p:nvPr/>
            </p:nvSpPr>
            <p:spPr bwMode="auto">
              <a:xfrm>
                <a:off x="2984"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773130" name="Text Box 10"/>
              <p:cNvSpPr txBox="1">
                <a:spLocks noChangeArrowheads="1"/>
              </p:cNvSpPr>
              <p:nvPr/>
            </p:nvSpPr>
            <p:spPr bwMode="auto">
              <a:xfrm>
                <a:off x="3416"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773131" name="Text Box 11"/>
              <p:cNvSpPr txBox="1">
                <a:spLocks noChangeArrowheads="1"/>
              </p:cNvSpPr>
              <p:nvPr/>
            </p:nvSpPr>
            <p:spPr bwMode="auto">
              <a:xfrm>
                <a:off x="3848"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773132" name="Text Box 12"/>
              <p:cNvSpPr txBox="1">
                <a:spLocks noChangeArrowheads="1"/>
              </p:cNvSpPr>
              <p:nvPr/>
            </p:nvSpPr>
            <p:spPr bwMode="auto">
              <a:xfrm>
                <a:off x="4280"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773133" name="Text Box 13"/>
              <p:cNvSpPr txBox="1">
                <a:spLocks noChangeArrowheads="1"/>
              </p:cNvSpPr>
              <p:nvPr/>
            </p:nvSpPr>
            <p:spPr bwMode="auto">
              <a:xfrm>
                <a:off x="4712"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grpSp>
        <p:grpSp>
          <p:nvGrpSpPr>
            <p:cNvPr id="773621" name="Group 14"/>
            <p:cNvGrpSpPr>
              <a:grpSpLocks/>
            </p:cNvGrpSpPr>
            <p:nvPr/>
          </p:nvGrpSpPr>
          <p:grpSpPr bwMode="auto">
            <a:xfrm>
              <a:off x="777" y="3064"/>
              <a:ext cx="4318" cy="294"/>
              <a:chOff x="777" y="2771"/>
              <a:chExt cx="4318" cy="294"/>
            </a:xfrm>
          </p:grpSpPr>
          <p:sp>
            <p:nvSpPr>
              <p:cNvPr id="773135" name="Rectangle 15"/>
              <p:cNvSpPr>
                <a:spLocks noChangeArrowheads="1"/>
              </p:cNvSpPr>
              <p:nvPr/>
            </p:nvSpPr>
            <p:spPr bwMode="auto">
              <a:xfrm>
                <a:off x="777"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6" name="Rectangle 16"/>
              <p:cNvSpPr>
                <a:spLocks noChangeArrowheads="1"/>
              </p:cNvSpPr>
              <p:nvPr/>
            </p:nvSpPr>
            <p:spPr bwMode="auto">
              <a:xfrm>
                <a:off x="1209"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7" name="Rectangle 17"/>
              <p:cNvSpPr>
                <a:spLocks noChangeArrowheads="1"/>
              </p:cNvSpPr>
              <p:nvPr/>
            </p:nvSpPr>
            <p:spPr bwMode="auto">
              <a:xfrm>
                <a:off x="1641"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8" name="Rectangle 18"/>
              <p:cNvSpPr>
                <a:spLocks noChangeArrowheads="1"/>
              </p:cNvSpPr>
              <p:nvPr/>
            </p:nvSpPr>
            <p:spPr bwMode="auto">
              <a:xfrm>
                <a:off x="2073"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9" name="Rectangle 19"/>
              <p:cNvSpPr>
                <a:spLocks noChangeArrowheads="1"/>
              </p:cNvSpPr>
              <p:nvPr/>
            </p:nvSpPr>
            <p:spPr bwMode="auto">
              <a:xfrm>
                <a:off x="2505"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0" name="Rectangle 20"/>
              <p:cNvSpPr>
                <a:spLocks noChangeArrowheads="1"/>
              </p:cNvSpPr>
              <p:nvPr/>
            </p:nvSpPr>
            <p:spPr bwMode="auto">
              <a:xfrm>
                <a:off x="2937"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1" name="Rectangle 21"/>
              <p:cNvSpPr>
                <a:spLocks noChangeArrowheads="1"/>
              </p:cNvSpPr>
              <p:nvPr/>
            </p:nvSpPr>
            <p:spPr bwMode="auto">
              <a:xfrm>
                <a:off x="3369"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2" name="Rectangle 22"/>
              <p:cNvSpPr>
                <a:spLocks noChangeArrowheads="1"/>
              </p:cNvSpPr>
              <p:nvPr/>
            </p:nvSpPr>
            <p:spPr bwMode="auto">
              <a:xfrm>
                <a:off x="3801"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3" name="Rectangle 23"/>
              <p:cNvSpPr>
                <a:spLocks noChangeArrowheads="1"/>
              </p:cNvSpPr>
              <p:nvPr/>
            </p:nvSpPr>
            <p:spPr bwMode="auto">
              <a:xfrm>
                <a:off x="4233"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4" name="Rectangle 24"/>
              <p:cNvSpPr>
                <a:spLocks noChangeArrowheads="1"/>
              </p:cNvSpPr>
              <p:nvPr/>
            </p:nvSpPr>
            <p:spPr bwMode="auto">
              <a:xfrm>
                <a:off x="4665" y="2771"/>
                <a:ext cx="430"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773145" name="Text Box 25"/>
            <p:cNvSpPr txBox="1">
              <a:spLocks noChangeArrowheads="1"/>
            </p:cNvSpPr>
            <p:nvPr/>
          </p:nvSpPr>
          <p:spPr bwMode="auto">
            <a:xfrm>
              <a:off x="776"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809</a:t>
              </a:r>
            </a:p>
          </p:txBody>
        </p:sp>
        <p:sp>
          <p:nvSpPr>
            <p:cNvPr id="773146" name="Text Box 26"/>
            <p:cNvSpPr txBox="1">
              <a:spLocks noChangeArrowheads="1"/>
            </p:cNvSpPr>
            <p:nvPr/>
          </p:nvSpPr>
          <p:spPr bwMode="auto">
            <a:xfrm>
              <a:off x="1211"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503</a:t>
              </a:r>
            </a:p>
          </p:txBody>
        </p:sp>
        <p:sp>
          <p:nvSpPr>
            <p:cNvPr id="773147" name="Text Box 27"/>
            <p:cNvSpPr txBox="1">
              <a:spLocks noChangeArrowheads="1"/>
            </p:cNvSpPr>
            <p:nvPr/>
          </p:nvSpPr>
          <p:spPr bwMode="auto">
            <a:xfrm>
              <a:off x="1646"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946</a:t>
              </a:r>
            </a:p>
          </p:txBody>
        </p:sp>
        <p:sp>
          <p:nvSpPr>
            <p:cNvPr id="773148" name="Text Box 28"/>
            <p:cNvSpPr txBox="1">
              <a:spLocks noChangeArrowheads="1"/>
            </p:cNvSpPr>
            <p:nvPr/>
          </p:nvSpPr>
          <p:spPr bwMode="auto">
            <a:xfrm>
              <a:off x="2073"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367</a:t>
              </a:r>
            </a:p>
          </p:txBody>
        </p:sp>
        <p:sp>
          <p:nvSpPr>
            <p:cNvPr id="773149" name="Text Box 29"/>
            <p:cNvSpPr txBox="1">
              <a:spLocks noChangeArrowheads="1"/>
            </p:cNvSpPr>
            <p:nvPr/>
          </p:nvSpPr>
          <p:spPr bwMode="auto">
            <a:xfrm>
              <a:off x="2508"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987</a:t>
              </a:r>
            </a:p>
          </p:txBody>
        </p:sp>
        <p:sp>
          <p:nvSpPr>
            <p:cNvPr id="773150" name="Text Box 30"/>
            <p:cNvSpPr txBox="1">
              <a:spLocks noChangeArrowheads="1"/>
            </p:cNvSpPr>
            <p:nvPr/>
          </p:nvSpPr>
          <p:spPr bwMode="auto">
            <a:xfrm>
              <a:off x="2935"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838</a:t>
              </a:r>
            </a:p>
          </p:txBody>
        </p:sp>
        <p:sp>
          <p:nvSpPr>
            <p:cNvPr id="773151" name="Text Box 31"/>
            <p:cNvSpPr txBox="1">
              <a:spLocks noChangeArrowheads="1"/>
            </p:cNvSpPr>
            <p:nvPr/>
          </p:nvSpPr>
          <p:spPr bwMode="auto">
            <a:xfrm>
              <a:off x="3370"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259</a:t>
              </a:r>
            </a:p>
          </p:txBody>
        </p:sp>
        <p:sp>
          <p:nvSpPr>
            <p:cNvPr id="773152" name="Text Box 32"/>
            <p:cNvSpPr txBox="1">
              <a:spLocks noChangeArrowheads="1"/>
            </p:cNvSpPr>
            <p:nvPr/>
          </p:nvSpPr>
          <p:spPr bwMode="auto">
            <a:xfrm>
              <a:off x="3805"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236</a:t>
              </a:r>
            </a:p>
          </p:txBody>
        </p:sp>
        <p:sp>
          <p:nvSpPr>
            <p:cNvPr id="773153" name="Text Box 33"/>
            <p:cNvSpPr txBox="1">
              <a:spLocks noChangeArrowheads="1"/>
            </p:cNvSpPr>
            <p:nvPr/>
          </p:nvSpPr>
          <p:spPr bwMode="auto">
            <a:xfrm>
              <a:off x="4232"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659</a:t>
              </a:r>
            </a:p>
          </p:txBody>
        </p:sp>
        <p:sp>
          <p:nvSpPr>
            <p:cNvPr id="773154" name="Text Box 34"/>
            <p:cNvSpPr txBox="1">
              <a:spLocks noChangeArrowheads="1"/>
            </p:cNvSpPr>
            <p:nvPr/>
          </p:nvSpPr>
          <p:spPr bwMode="auto">
            <a:xfrm>
              <a:off x="4667"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361</a:t>
              </a:r>
            </a:p>
          </p:txBody>
        </p:sp>
        <p:sp>
          <p:nvSpPr>
            <p:cNvPr id="773174" name="Rectangle 54"/>
            <p:cNvSpPr>
              <a:spLocks noChangeArrowheads="1"/>
            </p:cNvSpPr>
            <p:nvPr/>
          </p:nvSpPr>
          <p:spPr bwMode="auto">
            <a:xfrm>
              <a:off x="280" y="735"/>
              <a:ext cx="5060" cy="114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75" name="Text Box 55"/>
            <p:cNvSpPr txBox="1">
              <a:spLocks noChangeArrowheads="1"/>
            </p:cNvSpPr>
            <p:nvPr/>
          </p:nvSpPr>
          <p:spPr bwMode="auto">
            <a:xfrm>
              <a:off x="328" y="759"/>
              <a:ext cx="5016" cy="903"/>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 main() </a:t>
              </a:r>
              <a:r>
                <a:rPr sz="1600" noProof="1" smtClean="0">
                  <a:solidFill>
                    <a:srgbClr val="000000"/>
                  </a:solidFill>
                  <a:latin typeface="Courier New" charset="0"/>
                </a:rPr>
                <a:t>{</a:t>
              </a:r>
            </a:p>
            <a:p>
              <a:pPr>
                <a:lnSpc>
                  <a:spcPct val="110000"/>
                </a:lnSpc>
              </a:pPr>
              <a:r>
                <a:rPr sz="1600" noProof="1">
                  <a:solidFill>
                    <a:srgbClr val="000000"/>
                  </a:solidFill>
                  <a:latin typeface="Courier New" charset="0"/>
                </a:rPr>
                <a:t>   Vector&lt;int&gt; vec</a:t>
              </a:r>
              <a:r>
                <a:rPr sz="900" noProof="1">
                  <a:solidFill>
                    <a:srgbClr val="000000"/>
                  </a:solidFill>
                  <a:latin typeface="Courier New" charset="0"/>
                </a:rPr>
                <a:t> </a:t>
              </a:r>
              <a:r>
                <a:rPr sz="1600" noProof="1">
                  <a:solidFill>
                    <a:srgbClr val="000000"/>
                  </a:solidFill>
                  <a:latin typeface="Courier New" charset="0"/>
                </a:rPr>
                <a:t>=</a:t>
              </a:r>
              <a:r>
                <a:rPr sz="900" noProof="1" smtClean="0">
                  <a:solidFill>
                    <a:srgbClr val="000000"/>
                  </a:solidFill>
                  <a:latin typeface="Courier New" charset="0"/>
                </a:rPr>
                <a:t> </a:t>
              </a:r>
              <a:r>
                <a:rPr lang="en-US" sz="1600" noProof="1" smtClean="0">
                  <a:solidFill>
                    <a:srgbClr val="000000"/>
                  </a:solidFill>
                  <a:latin typeface="Courier New" charset="0"/>
                </a:rPr>
                <a:t>createTestVector</a:t>
              </a:r>
              <a:r>
                <a:rPr sz="1600" noProof="1" smtClean="0">
                  <a:solidFill>
                    <a:srgbClr val="000000"/>
                  </a:solidFill>
                  <a:latin typeface="Courier New" charset="0"/>
                </a:rPr>
                <a:t>(</a:t>
              </a:r>
              <a:r>
                <a:rPr sz="1600" noProof="1">
                  <a:solidFill>
                    <a:srgbClr val="000000"/>
                  </a:solidFill>
                  <a:latin typeface="Courier New" charset="0"/>
                </a:rPr>
                <a:t>);</a:t>
              </a:r>
            </a:p>
            <a:p>
              <a:pPr>
                <a:lnSpc>
                  <a:spcPct val="110000"/>
                </a:lnSpc>
              </a:pPr>
              <a:r>
                <a:rPr sz="1600" noProof="1">
                  <a:solidFill>
                    <a:srgbClr val="000000"/>
                  </a:solidFill>
                  <a:latin typeface="Courier New" charset="0"/>
                </a:rPr>
                <a:t>  </a:t>
              </a:r>
              <a:r>
                <a:rPr sz="1600" noProof="1" smtClean="0">
                  <a:solidFill>
                    <a:srgbClr val="000000"/>
                  </a:solidFill>
                  <a:latin typeface="Courier New" charset="0"/>
                </a:rPr>
                <a:t> </a:t>
              </a:r>
              <a:r>
                <a:rPr lang="en-US" sz="1600" noProof="1" smtClean="0">
                  <a:solidFill>
                    <a:srgbClr val="000000"/>
                  </a:solidFill>
                  <a:latin typeface="Courier New" charset="0"/>
                </a:rPr>
                <a:t>sort(</a:t>
              </a:r>
              <a:r>
                <a:rPr sz="1600" noProof="1" smtClean="0">
                  <a:solidFill>
                    <a:srgbClr val="000000"/>
                  </a:solidFill>
                  <a:latin typeface="Courier New" charset="0"/>
                </a:rPr>
                <a:t>vec</a:t>
              </a:r>
              <a:r>
                <a:rPr sz="1600" noProof="1">
                  <a:solidFill>
                    <a:srgbClr val="000000"/>
                  </a:solidFill>
                  <a:latin typeface="Courier New" charset="0"/>
                </a:rPr>
                <a:t>);</a:t>
              </a:r>
            </a:p>
            <a:p>
              <a:pPr>
                <a:lnSpc>
                  <a:spcPct val="110000"/>
                </a:lnSpc>
              </a:pPr>
              <a:r>
                <a:rPr sz="1600" noProof="1">
                  <a:solidFill>
                    <a:srgbClr val="000000"/>
                  </a:solidFill>
                  <a:latin typeface="Courier New" charset="0"/>
                </a:rPr>
                <a:t>   return 0;</a:t>
              </a:r>
            </a:p>
            <a:p>
              <a:pPr>
                <a:lnSpc>
                  <a:spcPct val="110000"/>
                </a:lnSpc>
              </a:pPr>
              <a:r>
                <a:rPr sz="1600" noProof="1">
                  <a:solidFill>
                    <a:srgbClr val="000000"/>
                  </a:solidFill>
                  <a:latin typeface="Courier New" charset="0"/>
                </a:rPr>
                <a:t>}</a:t>
              </a:r>
            </a:p>
          </p:txBody>
        </p:sp>
        <p:sp>
          <p:nvSpPr>
            <p:cNvPr id="773176" name="Rectangle 56"/>
            <p:cNvSpPr>
              <a:spLocks noChangeArrowheads="1"/>
            </p:cNvSpPr>
            <p:nvPr/>
          </p:nvSpPr>
          <p:spPr bwMode="auto">
            <a:xfrm>
              <a:off x="4600" y="1528"/>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77" name="Text Box 57"/>
            <p:cNvSpPr txBox="1">
              <a:spLocks noChangeArrowheads="1"/>
            </p:cNvSpPr>
            <p:nvPr/>
          </p:nvSpPr>
          <p:spPr bwMode="auto">
            <a:xfrm>
              <a:off x="4576" y="1344"/>
              <a:ext cx="75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vec</a:t>
              </a:r>
            </a:p>
          </p:txBody>
        </p:sp>
        <p:grpSp>
          <p:nvGrpSpPr>
            <p:cNvPr id="773624" name="Group 63"/>
            <p:cNvGrpSpPr>
              <a:grpSpLocks/>
            </p:cNvGrpSpPr>
            <p:nvPr/>
          </p:nvGrpSpPr>
          <p:grpSpPr bwMode="auto">
            <a:xfrm>
              <a:off x="384" y="995"/>
              <a:ext cx="5060" cy="1503"/>
              <a:chOff x="280" y="648"/>
              <a:chExt cx="5060" cy="1503"/>
            </a:xfrm>
          </p:grpSpPr>
          <p:sp>
            <p:nvSpPr>
              <p:cNvPr id="773184" name="Rectangle 64"/>
              <p:cNvSpPr>
                <a:spLocks noChangeArrowheads="1"/>
              </p:cNvSpPr>
              <p:nvPr/>
            </p:nvSpPr>
            <p:spPr bwMode="auto">
              <a:xfrm>
                <a:off x="280" y="648"/>
                <a:ext cx="5060" cy="150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85" name="Text Box 65"/>
              <p:cNvSpPr txBox="1">
                <a:spLocks noChangeArrowheads="1"/>
              </p:cNvSpPr>
              <p:nvPr/>
            </p:nvSpPr>
            <p:spPr bwMode="auto">
              <a:xfrm>
                <a:off x="352" y="672"/>
                <a:ext cx="4905" cy="1072"/>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sort(Vector</a:t>
                </a:r>
                <a:r>
                  <a:rPr lang="en-US" sz="1600" dirty="0">
                    <a:solidFill>
                      <a:srgbClr val="000000"/>
                    </a:solidFill>
                    <a:latin typeface="Courier New" charset="0"/>
                  </a:rPr>
                  <a:t>&lt;</a:t>
                </a:r>
                <a:r>
                  <a:rPr lang="en-US" sz="1600" dirty="0" err="1">
                    <a:solidFill>
                      <a:srgbClr val="000000"/>
                    </a:solidFill>
                    <a:latin typeface="Courier New" charset="0"/>
                  </a:rPr>
                  <a:t>int</a:t>
                </a:r>
                <a:r>
                  <a:rPr lang="en-US" sz="1600" dirty="0">
                    <a:solidFill>
                      <a:srgbClr val="000000"/>
                    </a:solidFill>
                    <a:latin typeface="Courier New" charset="0"/>
                  </a:rPr>
                  <a:t>&gt; &amp; </a:t>
                </a:r>
                <a:r>
                  <a:rPr lang="en-US" sz="1600" dirty="0" err="1">
                    <a:solidFill>
                      <a:srgbClr val="000000"/>
                    </a:solidFill>
                    <a:latin typeface="Courier New" charset="0"/>
                  </a:rPr>
                  <a:t>vec</a:t>
                </a: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   for (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 0 ; </a:t>
                </a:r>
                <a:r>
                  <a:rPr lang="en-US" sz="1600" dirty="0" err="1">
                    <a:solidFill>
                      <a:srgbClr val="000000"/>
                    </a:solidFill>
                    <a:latin typeface="Courier New" charset="0"/>
                  </a:rPr>
                  <a:t>lh</a:t>
                </a:r>
                <a:r>
                  <a:rPr lang="en-US" sz="1600" dirty="0">
                    <a:solidFill>
                      <a:srgbClr val="000000"/>
                    </a:solidFill>
                    <a:latin typeface="Courier New" charset="0"/>
                  </a:rPr>
                  <a:t> &lt; </a:t>
                </a:r>
                <a:r>
                  <a:rPr lang="en-US" sz="1600" dirty="0" err="1">
                    <a:solidFill>
                      <a:srgbClr val="000000"/>
                    </a:solidFill>
                    <a:latin typeface="Courier New" charset="0"/>
                  </a:rPr>
                  <a:t>vec.size</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 )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findSmallest(</a:t>
                </a:r>
                <a:r>
                  <a:rPr lang="en-US" sz="1600" dirty="0" err="1">
                    <a:solidFill>
                      <a:srgbClr val="000000"/>
                    </a:solidFill>
                    <a:latin typeface="Courier New" charset="0"/>
                  </a:rPr>
                  <a:t>vec</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a:t>
                </a:r>
                <a:r>
                  <a:rPr lang="en-US" sz="1600" dirty="0" err="1">
                    <a:solidFill>
                      <a:srgbClr val="000000"/>
                    </a:solidFill>
                    <a:latin typeface="Courier New" charset="0"/>
                  </a:rPr>
                  <a:t>vec.size</a:t>
                </a:r>
                <a:r>
                  <a:rPr lang="en-US" sz="1600" dirty="0">
                    <a:solidFill>
                      <a:srgbClr val="000000"/>
                    </a:solidFill>
                    <a:latin typeface="Courier New" charset="0"/>
                  </a:rPr>
                  <a:t>() - 1);</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swap(vec</a:t>
                </a:r>
                <a:r>
                  <a:rPr lang="en-US" sz="1600" dirty="0" err="1">
                    <a:solidFill>
                      <a:srgbClr val="000000"/>
                    </a:solidFill>
                    <a:latin typeface="Courier New" charset="0"/>
                  </a:rPr>
                  <a:t>[lh</a:t>
                </a:r>
                <a:r>
                  <a:rPr lang="en-US" sz="1600" dirty="0">
                    <a:solidFill>
                      <a:srgbClr val="000000"/>
                    </a:solidFill>
                    <a:latin typeface="Courier New" charset="0"/>
                  </a:rPr>
                  <a:t>], </a:t>
                </a:r>
                <a:r>
                  <a:rPr lang="en-US" sz="1600" dirty="0" err="1">
                    <a:solidFill>
                      <a:srgbClr val="000000"/>
                    </a:solidFill>
                    <a:latin typeface="Courier New" charset="0"/>
                  </a:rPr>
                  <a:t>vec[rh</a:t>
                </a:r>
                <a:r>
                  <a:rPr lang="en-US" sz="1600" dirty="0">
                    <a:solidFill>
                      <a:srgbClr val="000000"/>
                    </a:solidFill>
                    <a:latin typeface="Courier New" charset="0"/>
                  </a:rPr>
                  <a: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773186" name="Rectangle 66"/>
              <p:cNvSpPr>
                <a:spLocks noChangeArrowheads="1"/>
              </p:cNvSpPr>
              <p:nvPr/>
            </p:nvSpPr>
            <p:spPr bwMode="auto">
              <a:xfrm>
                <a:off x="3856"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a:lnSpc>
                    <a:spcPct val="110000"/>
                  </a:lnSpc>
                </a:pPr>
                <a:endParaRPr lang="en-GB" sz="2400" b="0">
                  <a:solidFill>
                    <a:srgbClr val="000000"/>
                  </a:solidFill>
                </a:endParaRPr>
              </a:p>
            </p:txBody>
          </p:sp>
          <p:sp>
            <p:nvSpPr>
              <p:cNvPr id="773187" name="Text Box 67"/>
              <p:cNvSpPr txBox="1">
                <a:spLocks noChangeArrowheads="1"/>
              </p:cNvSpPr>
              <p:nvPr/>
            </p:nvSpPr>
            <p:spPr bwMode="auto">
              <a:xfrm>
                <a:off x="3832" y="1616"/>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rh</a:t>
                </a:r>
              </a:p>
            </p:txBody>
          </p:sp>
          <p:sp>
            <p:nvSpPr>
              <p:cNvPr id="773188" name="Rectangle 68"/>
              <p:cNvSpPr>
                <a:spLocks noChangeArrowheads="1"/>
              </p:cNvSpPr>
              <p:nvPr/>
            </p:nvSpPr>
            <p:spPr bwMode="auto">
              <a:xfrm>
                <a:off x="460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89" name="Text Box 69"/>
              <p:cNvSpPr txBox="1">
                <a:spLocks noChangeArrowheads="1"/>
              </p:cNvSpPr>
              <p:nvPr/>
            </p:nvSpPr>
            <p:spPr bwMode="auto">
              <a:xfrm>
                <a:off x="4576" y="1616"/>
                <a:ext cx="752"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vec</a:t>
                </a:r>
              </a:p>
            </p:txBody>
          </p:sp>
          <p:sp>
            <p:nvSpPr>
              <p:cNvPr id="773190" name="Rectangle 70"/>
              <p:cNvSpPr>
                <a:spLocks noChangeArrowheads="1"/>
              </p:cNvSpPr>
              <p:nvPr/>
            </p:nvSpPr>
            <p:spPr bwMode="auto">
              <a:xfrm>
                <a:off x="312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91" name="Text Box 71"/>
              <p:cNvSpPr txBox="1">
                <a:spLocks noChangeArrowheads="1"/>
              </p:cNvSpPr>
              <p:nvPr/>
            </p:nvSpPr>
            <p:spPr bwMode="auto">
              <a:xfrm>
                <a:off x="3096" y="1617"/>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err="1">
                    <a:solidFill>
                      <a:srgbClr val="000000"/>
                    </a:solidFill>
                    <a:latin typeface="Courier New" charset="0"/>
                  </a:rPr>
                  <a:t>lh</a:t>
                </a:r>
                <a:endParaRPr lang="en-US" sz="1600" dirty="0">
                  <a:solidFill>
                    <a:srgbClr val="000000"/>
                  </a:solidFill>
                  <a:latin typeface="Courier New" charset="0"/>
                </a:endParaRPr>
              </a:p>
            </p:txBody>
          </p:sp>
        </p:grpSp>
        <p:grpSp>
          <p:nvGrpSpPr>
            <p:cNvPr id="773627" name="Group 75"/>
            <p:cNvGrpSpPr>
              <a:grpSpLocks/>
            </p:cNvGrpSpPr>
            <p:nvPr/>
          </p:nvGrpSpPr>
          <p:grpSpPr bwMode="auto">
            <a:xfrm>
              <a:off x="776" y="2251"/>
              <a:ext cx="4279" cy="966"/>
              <a:chOff x="776" y="2251"/>
              <a:chExt cx="4279" cy="966"/>
            </a:xfrm>
          </p:grpSpPr>
          <p:sp>
            <p:nvSpPr>
              <p:cNvPr id="773196" name="Oval 76"/>
              <p:cNvSpPr>
                <a:spLocks noChangeArrowheads="1"/>
              </p:cNvSpPr>
              <p:nvPr/>
            </p:nvSpPr>
            <p:spPr bwMode="auto">
              <a:xfrm>
                <a:off x="5008" y="2251"/>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773197" name="AutoShape 77"/>
              <p:cNvCxnSpPr>
                <a:cxnSpLocks noChangeShapeType="1"/>
                <a:stCxn id="773196" idx="4"/>
                <a:endCxn id="773145" idx="1"/>
              </p:cNvCxnSpPr>
              <p:nvPr/>
            </p:nvCxnSpPr>
            <p:spPr bwMode="auto">
              <a:xfrm rot="5400000">
                <a:off x="2444" y="630"/>
                <a:ext cx="919" cy="4256"/>
              </a:xfrm>
              <a:prstGeom prst="bentConnector4">
                <a:avLst>
                  <a:gd name="adj1" fmla="val 55225"/>
                  <a:gd name="adj2" fmla="val 103384"/>
                </a:avLst>
              </a:prstGeom>
              <a:noFill/>
              <a:ln w="9525">
                <a:solidFill>
                  <a:schemeClr val="tx1"/>
                </a:solidFill>
                <a:miter lim="800000"/>
                <a:headEnd/>
                <a:tailEnd type="triangle" w="med" len="med"/>
              </a:ln>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7361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773578"/>
                                        </p:tgtEl>
                                        <p:attrNameLst>
                                          <p:attrName>style.visibility</p:attrName>
                                        </p:attrNameLst>
                                      </p:cBhvr>
                                      <p:to>
                                        <p:strVal val="visible"/>
                                      </p:to>
                                    </p:set>
                                  </p:childTnLst>
                                  <p:subTnLst>
                                    <p:set>
                                      <p:cBhvr override="childStyle">
                                        <p:cTn dur="1" fill="hold" display="0" masterRel="nextClick" afterEffect="1"/>
                                        <p:tgtEl>
                                          <p:spTgt spid="773578"/>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7354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7354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7354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7354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7354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7354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7354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7354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7355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7355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499"/>
                                          </p:stCondLst>
                                        </p:cTn>
                                        <p:tgtEl>
                                          <p:spTgt spid="773579"/>
                                        </p:tgtEl>
                                        <p:attrNameLst>
                                          <p:attrName>style.visibility</p:attrName>
                                        </p:attrNameLst>
                                      </p:cBhvr>
                                      <p:to>
                                        <p:strVal val="visible"/>
                                      </p:to>
                                    </p:set>
                                  </p:childTnLst>
                                  <p:subTnLst>
                                    <p:set>
                                      <p:cBhvr override="childStyle">
                                        <p:cTn dur="1" fill="hold" display="0" masterRel="nextClick" afterEffect="1"/>
                                        <p:tgtEl>
                                          <p:spTgt spid="773579"/>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 presetClass="entr" presetSubtype="6"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1+#ppt_w/2"/>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par>
                                <p:cTn id="47" presetID="1" presetClass="exit" presetSubtype="0" fill="hold" nodeType="withEffect">
                                  <p:stCondLst>
                                    <p:cond delay="0"/>
                                  </p:stCondLst>
                                  <p:childTnLst>
                                    <p:set>
                                      <p:cBhvr>
                                        <p:cTn id="48" dur="1" fill="hold">
                                          <p:stCondLst>
                                            <p:cond delay="0"/>
                                          </p:stCondLst>
                                        </p:cTn>
                                        <p:tgtEl>
                                          <p:spTgt spid="4"/>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773589"/>
                                        </p:tgtEl>
                                        <p:attrNameLst>
                                          <p:attrName>style.visibility</p:attrName>
                                        </p:attrNameLst>
                                      </p:cBhvr>
                                      <p:to>
                                        <p:strVal val="visible"/>
                                      </p:to>
                                    </p:set>
                                  </p:childTnLst>
                                  <p:subTnLst>
                                    <p:set>
                                      <p:cBhvr override="childStyle">
                                        <p:cTn dur="1" fill="hold" display="0" masterRel="nextClick" afterEffect="1"/>
                                        <p:tgtEl>
                                          <p:spTgt spid="773589"/>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773590"/>
                                        </p:tgtEl>
                                        <p:attrNameLst>
                                          <p:attrName>style.visibility</p:attrName>
                                        </p:attrNameLst>
                                      </p:cBhvr>
                                      <p:to>
                                        <p:strVal val="visible"/>
                                      </p:to>
                                    </p:set>
                                  </p:childTnLst>
                                  <p:subTnLst>
                                    <p:set>
                                      <p:cBhvr override="childStyle">
                                        <p:cTn dur="1" fill="hold" display="0" masterRel="nextClick" afterEffect="1"/>
                                        <p:tgtEl>
                                          <p:spTgt spid="773590"/>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355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499"/>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73598"/>
                                        </p:tgtEl>
                                        <p:attrNameLst>
                                          <p:attrName>style.visibility</p:attrName>
                                        </p:attrNameLst>
                                      </p:cBhvr>
                                      <p:to>
                                        <p:strVal val="visible"/>
                                      </p:to>
                                    </p:set>
                                  </p:childTnLst>
                                  <p:subTnLst>
                                    <p:set>
                                      <p:cBhvr override="childStyle">
                                        <p:cTn dur="1" fill="hold" display="0" masterRel="nextClick" afterEffect="1"/>
                                        <p:tgtEl>
                                          <p:spTgt spid="773598"/>
                                        </p:tgtEl>
                                        <p:attrNameLst>
                                          <p:attrName>style.visibility</p:attrName>
                                        </p:attrNameLst>
                                      </p:cBhvr>
                                      <p:to>
                                        <p:strVal val="hidden"/>
                                      </p:to>
                                    </p:set>
                                  </p:sub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773552"/>
                                        </p:tgtEl>
                                        <p:attrNameLst>
                                          <p:attrName>style.visibility</p:attrName>
                                        </p:attrNameLst>
                                      </p:cBhvr>
                                      <p:to>
                                        <p:strVal val="hidden"/>
                                      </p:to>
                                    </p:set>
                                  </p:childTnLst>
                                </p:cTn>
                              </p:par>
                            </p:childTnLst>
                          </p:cTn>
                        </p:par>
                        <p:par>
                          <p:cTn id="80" fill="hold">
                            <p:stCondLst>
                              <p:cond delay="0"/>
                            </p:stCondLst>
                            <p:childTnLst>
                              <p:par>
                                <p:cTn id="81" presetID="2" presetClass="entr" presetSubtype="6"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1+#ppt_w/2"/>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par>
                                <p:cTn id="85" presetID="1" presetClass="exit" presetSubtype="0" fill="hold" nodeType="withEffect">
                                  <p:stCondLst>
                                    <p:cond delay="0"/>
                                  </p:stCondLst>
                                  <p:childTnLst>
                                    <p:set>
                                      <p:cBhvr>
                                        <p:cTn id="86" dur="1" fill="hold">
                                          <p:stCondLst>
                                            <p:cond delay="0"/>
                                          </p:stCondLst>
                                        </p:cTn>
                                        <p:tgtEl>
                                          <p:spTgt spid="6"/>
                                        </p:tgtEl>
                                        <p:attrNameLst>
                                          <p:attrName>style.visibility</p:attrName>
                                        </p:attrNameLst>
                                      </p:cBhvr>
                                      <p:to>
                                        <p:strVal val="hidden"/>
                                      </p:to>
                                    </p:set>
                                  </p:childTnLst>
                                </p:cTn>
                              </p:par>
                            </p:childTnLst>
                          </p:cTn>
                        </p:par>
                        <p:par>
                          <p:cTn id="87" fill="hold">
                            <p:stCondLst>
                              <p:cond delay="500"/>
                            </p:stCondLst>
                            <p:childTnLst>
                              <p:par>
                                <p:cTn id="88" presetID="1" presetClass="entr" presetSubtype="0" fill="hold" nodeType="afterEffect">
                                  <p:stCondLst>
                                    <p:cond delay="0"/>
                                  </p:stCondLst>
                                  <p:childTnLst>
                                    <p:set>
                                      <p:cBhvr>
                                        <p:cTn id="89" dur="1" fill="hold">
                                          <p:stCondLst>
                                            <p:cond delay="0"/>
                                          </p:stCondLst>
                                        </p:cTn>
                                        <p:tgtEl>
                                          <p:spTgt spid="773612"/>
                                        </p:tgtEl>
                                        <p:attrNameLst>
                                          <p:attrName>style.visibility</p:attrName>
                                        </p:attrNameLst>
                                      </p:cBhvr>
                                      <p:to>
                                        <p:strVal val="visible"/>
                                      </p:to>
                                    </p:set>
                                  </p:childTnLst>
                                </p:cTn>
                              </p:par>
                            </p:childTnLst>
                          </p:cTn>
                        </p:par>
                        <p:par>
                          <p:cTn id="90" fill="hold">
                            <p:stCondLst>
                              <p:cond delay="500"/>
                            </p:stCondLst>
                            <p:childTnLst>
                              <p:par>
                                <p:cTn id="91" presetID="1" presetClass="entr" presetSubtype="0" fill="hold" grpId="0" nodeType="afterEffect">
                                  <p:stCondLst>
                                    <p:cond delay="0"/>
                                  </p:stCondLst>
                                  <p:childTnLst>
                                    <p:set>
                                      <p:cBhvr>
                                        <p:cTn id="92" dur="1" fill="hold">
                                          <p:stCondLst>
                                            <p:cond delay="0"/>
                                          </p:stCondLst>
                                        </p:cTn>
                                        <p:tgtEl>
                                          <p:spTgt spid="773661"/>
                                        </p:tgtEl>
                                        <p:attrNameLst>
                                          <p:attrName>style.visibility</p:attrName>
                                        </p:attrNameLst>
                                      </p:cBhvr>
                                      <p:to>
                                        <p:strVal val="visible"/>
                                      </p:to>
                                    </p:set>
                                  </p:childTnLst>
                                  <p:subTnLst>
                                    <p:set>
                                      <p:cBhvr override="childStyle">
                                        <p:cTn dur="1" fill="hold" display="0" masterRel="nextClick" afterEffect="1"/>
                                        <p:tgtEl>
                                          <p:spTgt spid="773661"/>
                                        </p:tgtEl>
                                        <p:attrNameLst>
                                          <p:attrName>style.visibility</p:attrName>
                                        </p:attrNameLst>
                                      </p:cBhvr>
                                      <p:to>
                                        <p:strVal val="hidden"/>
                                      </p:to>
                                    </p:set>
                                  </p:sub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73592"/>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grpId="0" nodeType="afterEffect">
                                  <p:stCondLst>
                                    <p:cond delay="0"/>
                                  </p:stCondLst>
                                  <p:childTnLst>
                                    <p:set>
                                      <p:cBhvr>
                                        <p:cTn id="99" dur="1" fill="hold">
                                          <p:stCondLst>
                                            <p:cond delay="0"/>
                                          </p:stCondLst>
                                        </p:cTn>
                                        <p:tgtEl>
                                          <p:spTgt spid="773662"/>
                                        </p:tgtEl>
                                        <p:attrNameLst>
                                          <p:attrName>style.visibility</p:attrName>
                                        </p:attrNameLst>
                                      </p:cBhvr>
                                      <p:to>
                                        <p:strVal val="visible"/>
                                      </p:to>
                                    </p:set>
                                  </p:childTnLst>
                                  <p:subTnLst>
                                    <p:set>
                                      <p:cBhvr override="childStyle">
                                        <p:cTn dur="1" fill="hold" display="0" masterRel="nextClick" afterEffect="1"/>
                                        <p:tgtEl>
                                          <p:spTgt spid="773662"/>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773663"/>
                                        </p:tgtEl>
                                        <p:attrNameLst>
                                          <p:attrName>style.visibility</p:attrName>
                                        </p:attrNameLst>
                                      </p:cBhvr>
                                      <p:to>
                                        <p:strVal val="visible"/>
                                      </p:to>
                                    </p:set>
                                  </p:childTnLst>
                                  <p:subTnLst>
                                    <p:set>
                                      <p:cBhvr override="childStyle">
                                        <p:cTn dur="1" fill="hold" display="0" masterRel="nextClick" afterEffect="1"/>
                                        <p:tgtEl>
                                          <p:spTgt spid="773663"/>
                                        </p:tgtEl>
                                        <p:attrNameLst>
                                          <p:attrName>style.visibility</p:attrName>
                                        </p:attrNameLst>
                                      </p:cBhvr>
                                      <p:to>
                                        <p:strVal val="hidden"/>
                                      </p:to>
                                    </p:set>
                                  </p:sub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4"/>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73667"/>
                                        </p:tgtEl>
                                        <p:attrNameLst>
                                          <p:attrName>style.visibility</p:attrName>
                                        </p:attrNameLst>
                                      </p:cBhvr>
                                      <p:to>
                                        <p:strVal val="visible"/>
                                      </p:to>
                                    </p:set>
                                  </p:childTnLst>
                                  <p:subTnLst>
                                    <p:set>
                                      <p:cBhvr override="childStyle">
                                        <p:cTn dur="1" fill="hold" display="0" masterRel="nextClick" afterEffect="1"/>
                                        <p:tgtEl>
                                          <p:spTgt spid="773667"/>
                                        </p:tgtEl>
                                        <p:attrNameLst>
                                          <p:attrName>style.visibility</p:attrName>
                                        </p:attrNameLst>
                                      </p:cBhvr>
                                      <p:to>
                                        <p:strVal val="hidden"/>
                                      </p:to>
                                    </p:set>
                                  </p:sub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773600"/>
                                        </p:tgtEl>
                                        <p:attrNameLst>
                                          <p:attrName>style.visibility</p:attrName>
                                        </p:attrNameLst>
                                      </p:cBhvr>
                                      <p:to>
                                        <p:strVal val="visible"/>
                                      </p:to>
                                    </p:set>
                                  </p:childTnLst>
                                </p:cTn>
                              </p:par>
                            </p:childTnLst>
                          </p:cTn>
                        </p:par>
                        <p:par>
                          <p:cTn id="123" fill="hold">
                            <p:stCondLst>
                              <p:cond delay="0"/>
                            </p:stCondLst>
                            <p:childTnLst>
                              <p:par>
                                <p:cTn id="124" presetID="1" presetClass="entr" presetSubtype="0" fill="hold" grpId="0" nodeType="afterEffect">
                                  <p:stCondLst>
                                    <p:cond delay="0"/>
                                  </p:stCondLst>
                                  <p:childTnLst>
                                    <p:set>
                                      <p:cBhvr>
                                        <p:cTn id="125"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25"/>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grpId="1" nodeType="afterEffect">
                                  <p:stCondLst>
                                    <p:cond delay="0"/>
                                  </p:stCondLst>
                                  <p:childTnLst>
                                    <p:set>
                                      <p:cBhvr>
                                        <p:cTn id="132"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1" nodeType="clickEffect">
                                  <p:stCondLst>
                                    <p:cond delay="0"/>
                                  </p:stCondLst>
                                  <p:childTnLst>
                                    <p:set>
                                      <p:cBhvr>
                                        <p:cTn id="136"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1" nodeType="clickEffect">
                                  <p:stCondLst>
                                    <p:cond delay="0"/>
                                  </p:stCondLst>
                                  <p:childTnLst>
                                    <p:set>
                                      <p:cBhvr>
                                        <p:cTn id="140"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26"/>
                                        </p:tgtEl>
                                        <p:attrNameLst>
                                          <p:attrName>style.visibility</p:attrName>
                                        </p:attrNameLst>
                                      </p:cBhvr>
                                      <p:to>
                                        <p:strVal val="visible"/>
                                      </p:to>
                                    </p:set>
                                  </p:childTnLst>
                                </p:cTn>
                              </p:par>
                            </p:childTnLst>
                          </p:cTn>
                        </p:par>
                        <p:par>
                          <p:cTn id="145" fill="hold">
                            <p:stCondLst>
                              <p:cond delay="0"/>
                            </p:stCondLst>
                            <p:childTnLst>
                              <p:par>
                                <p:cTn id="146" presetID="1" presetClass="entr" presetSubtype="0" fill="hold" grpId="2" nodeType="afterEffect">
                                  <p:stCondLst>
                                    <p:cond delay="0"/>
                                  </p:stCondLst>
                                  <p:childTnLst>
                                    <p:set>
                                      <p:cBhvr>
                                        <p:cTn id="147"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2" nodeType="clickEffect">
                                  <p:stCondLst>
                                    <p:cond delay="0"/>
                                  </p:stCondLst>
                                  <p:childTnLst>
                                    <p:set>
                                      <p:cBhvr>
                                        <p:cTn id="151"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1" nodeType="clickEffect">
                                  <p:stCondLst>
                                    <p:cond delay="0"/>
                                  </p:stCondLst>
                                  <p:childTnLst>
                                    <p:set>
                                      <p:cBhvr>
                                        <p:cTn id="155" dur="1" fill="hold">
                                          <p:stCondLst>
                                            <p:cond delay="0"/>
                                          </p:stCondLst>
                                        </p:cTn>
                                        <p:tgtEl>
                                          <p:spTgt spid="773667"/>
                                        </p:tgtEl>
                                        <p:attrNameLst>
                                          <p:attrName>style.visibility</p:attrName>
                                        </p:attrNameLst>
                                      </p:cBhvr>
                                      <p:to>
                                        <p:strVal val="visible"/>
                                      </p:to>
                                    </p:set>
                                  </p:childTnLst>
                                  <p:subTnLst>
                                    <p:set>
                                      <p:cBhvr override="childStyle">
                                        <p:cTn dur="1" fill="hold" display="0" masterRel="nextClick" afterEffect="1"/>
                                        <p:tgtEl>
                                          <p:spTgt spid="773667"/>
                                        </p:tgtEl>
                                        <p:attrNameLst>
                                          <p:attrName>style.visibility</p:attrName>
                                        </p:attrNameLst>
                                      </p:cBhvr>
                                      <p:to>
                                        <p:strVal val="hidden"/>
                                      </p:to>
                                    </p:set>
                                  </p:sub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773603"/>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2" nodeType="clickEffect">
                                  <p:stCondLst>
                                    <p:cond delay="0"/>
                                  </p:stCondLst>
                                  <p:childTnLst>
                                    <p:set>
                                      <p:cBhvr>
                                        <p:cTn id="163"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27"/>
                                        </p:tgtEl>
                                        <p:attrNameLst>
                                          <p:attrName>style.visibility</p:attrName>
                                        </p:attrNameLst>
                                      </p:cBhvr>
                                      <p:to>
                                        <p:strVal val="visible"/>
                                      </p:to>
                                    </p:set>
                                  </p:childTnLst>
                                </p:cTn>
                              </p:par>
                            </p:childTnLst>
                          </p:cTn>
                        </p:par>
                        <p:par>
                          <p:cTn id="168" fill="hold">
                            <p:stCondLst>
                              <p:cond delay="0"/>
                            </p:stCondLst>
                            <p:childTnLst>
                              <p:par>
                                <p:cTn id="169" presetID="1" presetClass="entr" presetSubtype="0" fill="hold" grpId="3" nodeType="afterEffect">
                                  <p:stCondLst>
                                    <p:cond delay="0"/>
                                  </p:stCondLst>
                                  <p:childTnLst>
                                    <p:set>
                                      <p:cBhvr>
                                        <p:cTn id="170"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3" nodeType="clickEffect">
                                  <p:stCondLst>
                                    <p:cond delay="0"/>
                                  </p:stCondLst>
                                  <p:childTnLst>
                                    <p:set>
                                      <p:cBhvr>
                                        <p:cTn id="174"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3" nodeType="clickEffect">
                                  <p:stCondLst>
                                    <p:cond delay="0"/>
                                  </p:stCondLst>
                                  <p:childTnLst>
                                    <p:set>
                                      <p:cBhvr>
                                        <p:cTn id="178"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28"/>
                                        </p:tgtEl>
                                        <p:attrNameLst>
                                          <p:attrName>style.visibility</p:attrName>
                                        </p:attrNameLst>
                                      </p:cBhvr>
                                      <p:to>
                                        <p:strVal val="visible"/>
                                      </p:to>
                                    </p:set>
                                  </p:childTnLst>
                                </p:cTn>
                              </p:par>
                            </p:childTnLst>
                          </p:cTn>
                        </p:par>
                        <p:par>
                          <p:cTn id="183" fill="hold">
                            <p:stCondLst>
                              <p:cond delay="0"/>
                            </p:stCondLst>
                            <p:childTnLst>
                              <p:par>
                                <p:cTn id="184" presetID="1" presetClass="entr" presetSubtype="0" fill="hold" grpId="4" nodeType="afterEffect">
                                  <p:stCondLst>
                                    <p:cond delay="0"/>
                                  </p:stCondLst>
                                  <p:childTnLst>
                                    <p:set>
                                      <p:cBhvr>
                                        <p:cTn id="185"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4" nodeType="clickEffect">
                                  <p:stCondLst>
                                    <p:cond delay="0"/>
                                  </p:stCondLst>
                                  <p:childTnLst>
                                    <p:set>
                                      <p:cBhvr>
                                        <p:cTn id="189"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4" nodeType="clickEffect">
                                  <p:stCondLst>
                                    <p:cond delay="0"/>
                                  </p:stCondLst>
                                  <p:childTnLst>
                                    <p:set>
                                      <p:cBhvr>
                                        <p:cTn id="193"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194" fill="hold">
                      <p:stCondLst>
                        <p:cond delay="indefinite"/>
                      </p:stCondLst>
                      <p:childTnLst>
                        <p:par>
                          <p:cTn id="195" fill="hold">
                            <p:stCondLst>
                              <p:cond delay="0"/>
                            </p:stCondLst>
                            <p:childTnLst>
                              <p:par>
                                <p:cTn id="196" presetID="1" presetClass="entr" presetSubtype="0" fill="hold" nodeType="clickEffect">
                                  <p:stCondLst>
                                    <p:cond delay="0"/>
                                  </p:stCondLst>
                                  <p:childTnLst>
                                    <p:set>
                                      <p:cBhvr>
                                        <p:cTn id="197" dur="1" fill="hold">
                                          <p:stCondLst>
                                            <p:cond delay="0"/>
                                          </p:stCondLst>
                                        </p:cTn>
                                        <p:tgtEl>
                                          <p:spTgt spid="29"/>
                                        </p:tgtEl>
                                        <p:attrNameLst>
                                          <p:attrName>style.visibility</p:attrName>
                                        </p:attrNameLst>
                                      </p:cBhvr>
                                      <p:to>
                                        <p:strVal val="visible"/>
                                      </p:to>
                                    </p:set>
                                  </p:childTnLst>
                                </p:cTn>
                              </p:par>
                            </p:childTnLst>
                          </p:cTn>
                        </p:par>
                        <p:par>
                          <p:cTn id="198" fill="hold">
                            <p:stCondLst>
                              <p:cond delay="0"/>
                            </p:stCondLst>
                            <p:childTnLst>
                              <p:par>
                                <p:cTn id="199" presetID="1" presetClass="entr" presetSubtype="0" fill="hold" grpId="5" nodeType="afterEffect">
                                  <p:stCondLst>
                                    <p:cond delay="0"/>
                                  </p:stCondLst>
                                  <p:childTnLst>
                                    <p:set>
                                      <p:cBhvr>
                                        <p:cTn id="200"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5" nodeType="clickEffect">
                                  <p:stCondLst>
                                    <p:cond delay="0"/>
                                  </p:stCondLst>
                                  <p:childTnLst>
                                    <p:set>
                                      <p:cBhvr>
                                        <p:cTn id="204"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2" nodeType="clickEffect">
                                  <p:stCondLst>
                                    <p:cond delay="0"/>
                                  </p:stCondLst>
                                  <p:childTnLst>
                                    <p:set>
                                      <p:cBhvr>
                                        <p:cTn id="208" dur="1" fill="hold">
                                          <p:stCondLst>
                                            <p:cond delay="0"/>
                                          </p:stCondLst>
                                        </p:cTn>
                                        <p:tgtEl>
                                          <p:spTgt spid="773667"/>
                                        </p:tgtEl>
                                        <p:attrNameLst>
                                          <p:attrName>style.visibility</p:attrName>
                                        </p:attrNameLst>
                                      </p:cBhvr>
                                      <p:to>
                                        <p:strVal val="visible"/>
                                      </p:to>
                                    </p:set>
                                  </p:childTnLst>
                                  <p:subTnLst>
                                    <p:set>
                                      <p:cBhvr override="childStyle">
                                        <p:cTn dur="1" fill="hold" display="0" masterRel="nextClick" afterEffect="1"/>
                                        <p:tgtEl>
                                          <p:spTgt spid="773667"/>
                                        </p:tgtEl>
                                        <p:attrNameLst>
                                          <p:attrName>style.visibility</p:attrName>
                                        </p:attrNameLst>
                                      </p:cBhvr>
                                      <p:to>
                                        <p:strVal val="hidden"/>
                                      </p:to>
                                    </p:set>
                                  </p:sub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773606"/>
                                        </p:tgtEl>
                                        <p:attrNameLst>
                                          <p:attrName>style.visibility</p:attrName>
                                        </p:attrNameLst>
                                      </p:cBhvr>
                                      <p:to>
                                        <p:strVal val="visible"/>
                                      </p:to>
                                    </p:set>
                                  </p:childTnLst>
                                </p:cTn>
                              </p:par>
                            </p:childTnLst>
                          </p:cTn>
                        </p:par>
                        <p:par>
                          <p:cTn id="213" fill="hold">
                            <p:stCondLst>
                              <p:cond delay="0"/>
                            </p:stCondLst>
                            <p:childTnLst>
                              <p:par>
                                <p:cTn id="214" presetID="1" presetClass="entr" presetSubtype="0" fill="hold" grpId="5" nodeType="afterEffect">
                                  <p:stCondLst>
                                    <p:cond delay="0"/>
                                  </p:stCondLst>
                                  <p:childTnLst>
                                    <p:set>
                                      <p:cBhvr>
                                        <p:cTn id="215"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216" fill="hold">
                      <p:stCondLst>
                        <p:cond delay="indefinite"/>
                      </p:stCondLst>
                      <p:childTnLst>
                        <p:par>
                          <p:cTn id="217" fill="hold">
                            <p:stCondLst>
                              <p:cond delay="0"/>
                            </p:stCondLst>
                            <p:childTnLst>
                              <p:par>
                                <p:cTn id="218" presetID="1" presetClass="entr" presetSubtype="0" fill="hold" nodeType="clickEffect">
                                  <p:stCondLst>
                                    <p:cond delay="0"/>
                                  </p:stCondLst>
                                  <p:childTnLst>
                                    <p:set>
                                      <p:cBhvr>
                                        <p:cTn id="219" dur="1" fill="hold">
                                          <p:stCondLst>
                                            <p:cond delay="0"/>
                                          </p:stCondLst>
                                        </p:cTn>
                                        <p:tgtEl>
                                          <p:spTgt spid="30"/>
                                        </p:tgtEl>
                                        <p:attrNameLst>
                                          <p:attrName>style.visibility</p:attrName>
                                        </p:attrNameLst>
                                      </p:cBhvr>
                                      <p:to>
                                        <p:strVal val="visible"/>
                                      </p:to>
                                    </p:set>
                                  </p:childTnLst>
                                </p:cTn>
                              </p:par>
                            </p:childTnLst>
                          </p:cTn>
                        </p:par>
                        <p:par>
                          <p:cTn id="220" fill="hold">
                            <p:stCondLst>
                              <p:cond delay="0"/>
                            </p:stCondLst>
                            <p:childTnLst>
                              <p:par>
                                <p:cTn id="221" presetID="1" presetClass="entr" presetSubtype="0" fill="hold" grpId="6" nodeType="afterEffect">
                                  <p:stCondLst>
                                    <p:cond delay="0"/>
                                  </p:stCondLst>
                                  <p:childTnLst>
                                    <p:set>
                                      <p:cBhvr>
                                        <p:cTn id="222"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6" nodeType="clickEffect">
                                  <p:stCondLst>
                                    <p:cond delay="0"/>
                                  </p:stCondLst>
                                  <p:childTnLst>
                                    <p:set>
                                      <p:cBhvr>
                                        <p:cTn id="226"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3" nodeType="clickEffect">
                                  <p:stCondLst>
                                    <p:cond delay="0"/>
                                  </p:stCondLst>
                                  <p:childTnLst>
                                    <p:set>
                                      <p:cBhvr>
                                        <p:cTn id="230" dur="1" fill="hold">
                                          <p:stCondLst>
                                            <p:cond delay="0"/>
                                          </p:stCondLst>
                                        </p:cTn>
                                        <p:tgtEl>
                                          <p:spTgt spid="773667"/>
                                        </p:tgtEl>
                                        <p:attrNameLst>
                                          <p:attrName>style.visibility</p:attrName>
                                        </p:attrNameLst>
                                      </p:cBhvr>
                                      <p:to>
                                        <p:strVal val="visible"/>
                                      </p:to>
                                    </p:set>
                                  </p:childTnLst>
                                  <p:subTnLst>
                                    <p:set>
                                      <p:cBhvr override="childStyle">
                                        <p:cTn dur="1" fill="hold" display="0" masterRel="nextClick" afterEffect="1"/>
                                        <p:tgtEl>
                                          <p:spTgt spid="773667"/>
                                        </p:tgtEl>
                                        <p:attrNameLst>
                                          <p:attrName>style.visibility</p:attrName>
                                        </p:attrNameLst>
                                      </p:cBhvr>
                                      <p:to>
                                        <p:strVal val="hidden"/>
                                      </p:to>
                                    </p:set>
                                  </p:subTnLst>
                                </p:cTn>
                              </p:par>
                            </p:childTnLst>
                          </p:cTn>
                        </p:par>
                      </p:childTnLst>
                    </p:cTn>
                  </p:par>
                  <p:par>
                    <p:cTn id="231" fill="hold">
                      <p:stCondLst>
                        <p:cond delay="indefinite"/>
                      </p:stCondLst>
                      <p:childTnLst>
                        <p:par>
                          <p:cTn id="232" fill="hold">
                            <p:stCondLst>
                              <p:cond delay="0"/>
                            </p:stCondLst>
                            <p:childTnLst>
                              <p:par>
                                <p:cTn id="233" presetID="1" presetClass="entr" presetSubtype="0" fill="hold" nodeType="clickEffect">
                                  <p:stCondLst>
                                    <p:cond delay="0"/>
                                  </p:stCondLst>
                                  <p:childTnLst>
                                    <p:set>
                                      <p:cBhvr>
                                        <p:cTn id="234" dur="1" fill="hold">
                                          <p:stCondLst>
                                            <p:cond delay="0"/>
                                          </p:stCondLst>
                                        </p:cTn>
                                        <p:tgtEl>
                                          <p:spTgt spid="773609"/>
                                        </p:tgtEl>
                                        <p:attrNameLst>
                                          <p:attrName>style.visibility</p:attrName>
                                        </p:attrNameLst>
                                      </p:cBhvr>
                                      <p:to>
                                        <p:strVal val="visible"/>
                                      </p:to>
                                    </p:set>
                                  </p:childTnLst>
                                </p:cTn>
                              </p:par>
                            </p:childTnLst>
                          </p:cTn>
                        </p:par>
                        <p:par>
                          <p:cTn id="235" fill="hold">
                            <p:stCondLst>
                              <p:cond delay="0"/>
                            </p:stCondLst>
                            <p:childTnLst>
                              <p:par>
                                <p:cTn id="236" presetID="1" presetClass="entr" presetSubtype="0" fill="hold" grpId="6" nodeType="afterEffect">
                                  <p:stCondLst>
                                    <p:cond delay="0"/>
                                  </p:stCondLst>
                                  <p:childTnLst>
                                    <p:set>
                                      <p:cBhvr>
                                        <p:cTn id="237"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238" fill="hold">
                      <p:stCondLst>
                        <p:cond delay="indefinite"/>
                      </p:stCondLst>
                      <p:childTnLst>
                        <p:par>
                          <p:cTn id="239" fill="hold">
                            <p:stCondLst>
                              <p:cond delay="0"/>
                            </p:stCondLst>
                            <p:childTnLst>
                              <p:par>
                                <p:cTn id="240" presetID="1" presetClass="entr" presetSubtype="0" fill="hold" nodeType="clickEffect">
                                  <p:stCondLst>
                                    <p:cond delay="0"/>
                                  </p:stCondLst>
                                  <p:childTnLst>
                                    <p:set>
                                      <p:cBhvr>
                                        <p:cTn id="241" dur="1" fill="hold">
                                          <p:stCondLst>
                                            <p:cond delay="0"/>
                                          </p:stCondLst>
                                        </p:cTn>
                                        <p:tgtEl>
                                          <p:spTgt spid="31"/>
                                        </p:tgtEl>
                                        <p:attrNameLst>
                                          <p:attrName>style.visibility</p:attrName>
                                        </p:attrNameLst>
                                      </p:cBhvr>
                                      <p:to>
                                        <p:strVal val="visible"/>
                                      </p:to>
                                    </p:set>
                                  </p:childTnLst>
                                </p:cTn>
                              </p:par>
                            </p:childTnLst>
                          </p:cTn>
                        </p:par>
                        <p:par>
                          <p:cTn id="242" fill="hold">
                            <p:stCondLst>
                              <p:cond delay="0"/>
                            </p:stCondLst>
                            <p:childTnLst>
                              <p:par>
                                <p:cTn id="243" presetID="1" presetClass="entr" presetSubtype="0" fill="hold" grpId="7" nodeType="afterEffect">
                                  <p:stCondLst>
                                    <p:cond delay="0"/>
                                  </p:stCondLst>
                                  <p:childTnLst>
                                    <p:set>
                                      <p:cBhvr>
                                        <p:cTn id="244"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7" nodeType="clickEffect">
                                  <p:stCondLst>
                                    <p:cond delay="0"/>
                                  </p:stCondLst>
                                  <p:childTnLst>
                                    <p:set>
                                      <p:cBhvr>
                                        <p:cTn id="248"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7" nodeType="clickEffect">
                                  <p:stCondLst>
                                    <p:cond delay="0"/>
                                  </p:stCondLst>
                                  <p:childTnLst>
                                    <p:set>
                                      <p:cBhvr>
                                        <p:cTn id="252"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253" fill="hold">
                      <p:stCondLst>
                        <p:cond delay="indefinite"/>
                      </p:stCondLst>
                      <p:childTnLst>
                        <p:par>
                          <p:cTn id="254" fill="hold">
                            <p:stCondLst>
                              <p:cond delay="0"/>
                            </p:stCondLst>
                            <p:childTnLst>
                              <p:par>
                                <p:cTn id="255" presetID="1" presetClass="entr" presetSubtype="0" fill="hold" nodeType="clickEffect">
                                  <p:stCondLst>
                                    <p:cond delay="0"/>
                                  </p:stCondLst>
                                  <p:childTnLst>
                                    <p:set>
                                      <p:cBhvr>
                                        <p:cTn id="256" dur="1" fill="hold">
                                          <p:stCondLst>
                                            <p:cond delay="0"/>
                                          </p:stCondLst>
                                        </p:cTn>
                                        <p:tgtEl>
                                          <p:spTgt spid="773575"/>
                                        </p:tgtEl>
                                        <p:attrNameLst>
                                          <p:attrName>style.visibility</p:attrName>
                                        </p:attrNameLst>
                                      </p:cBhvr>
                                      <p:to>
                                        <p:strVal val="visible"/>
                                      </p:to>
                                    </p:set>
                                  </p:childTnLst>
                                </p:cTn>
                              </p:par>
                            </p:childTnLst>
                          </p:cTn>
                        </p:par>
                        <p:par>
                          <p:cTn id="257" fill="hold">
                            <p:stCondLst>
                              <p:cond delay="0"/>
                            </p:stCondLst>
                            <p:childTnLst>
                              <p:par>
                                <p:cTn id="258" presetID="1" presetClass="entr" presetSubtype="0" fill="hold" grpId="8" nodeType="afterEffect">
                                  <p:stCondLst>
                                    <p:cond delay="0"/>
                                  </p:stCondLst>
                                  <p:childTnLst>
                                    <p:set>
                                      <p:cBhvr>
                                        <p:cTn id="259"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260" fill="hold">
                      <p:stCondLst>
                        <p:cond delay="indefinite"/>
                      </p:stCondLst>
                      <p:childTnLst>
                        <p:par>
                          <p:cTn id="261" fill="hold">
                            <p:stCondLst>
                              <p:cond delay="0"/>
                            </p:stCondLst>
                            <p:childTnLst>
                              <p:par>
                                <p:cTn id="262" presetID="1" presetClass="entr" presetSubtype="0" fill="hold" grpId="8" nodeType="clickEffect">
                                  <p:stCondLst>
                                    <p:cond delay="0"/>
                                  </p:stCondLst>
                                  <p:childTnLst>
                                    <p:set>
                                      <p:cBhvr>
                                        <p:cTn id="263"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8" nodeType="clickEffect">
                                  <p:stCondLst>
                                    <p:cond delay="0"/>
                                  </p:stCondLst>
                                  <p:childTnLst>
                                    <p:set>
                                      <p:cBhvr>
                                        <p:cTn id="267"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268" fill="hold">
                      <p:stCondLst>
                        <p:cond delay="indefinite"/>
                      </p:stCondLst>
                      <p:childTnLst>
                        <p:par>
                          <p:cTn id="269" fill="hold">
                            <p:stCondLst>
                              <p:cond delay="0"/>
                            </p:stCondLst>
                            <p:childTnLst>
                              <p:par>
                                <p:cTn id="270" presetID="1" presetClass="entr" presetSubtype="0" fill="hold" nodeType="clickEffect">
                                  <p:stCondLst>
                                    <p:cond delay="0"/>
                                  </p:stCondLst>
                                  <p:childTnLst>
                                    <p:set>
                                      <p:cBhvr>
                                        <p:cTn id="271" dur="1" fill="hold">
                                          <p:stCondLst>
                                            <p:cond delay="0"/>
                                          </p:stCondLst>
                                        </p:cTn>
                                        <p:tgtEl>
                                          <p:spTgt spid="773580"/>
                                        </p:tgtEl>
                                        <p:attrNameLst>
                                          <p:attrName>style.visibility</p:attrName>
                                        </p:attrNameLst>
                                      </p:cBhvr>
                                      <p:to>
                                        <p:strVal val="visible"/>
                                      </p:to>
                                    </p:set>
                                  </p:childTnLst>
                                </p:cTn>
                              </p:par>
                            </p:childTnLst>
                          </p:cTn>
                        </p:par>
                        <p:par>
                          <p:cTn id="272" fill="hold">
                            <p:stCondLst>
                              <p:cond delay="0"/>
                            </p:stCondLst>
                            <p:childTnLst>
                              <p:par>
                                <p:cTn id="273" presetID="1" presetClass="entr" presetSubtype="0" fill="hold" grpId="9" nodeType="afterEffect">
                                  <p:stCondLst>
                                    <p:cond delay="0"/>
                                  </p:stCondLst>
                                  <p:childTnLst>
                                    <p:set>
                                      <p:cBhvr>
                                        <p:cTn id="274"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773668"/>
                                        </p:tgtEl>
                                        <p:attrNameLst>
                                          <p:attrName>style.visibility</p:attrName>
                                        </p:attrNameLst>
                                      </p:cBhvr>
                                      <p:to>
                                        <p:strVal val="visible"/>
                                      </p:to>
                                    </p:set>
                                  </p:childTnLst>
                                  <p:subTnLst>
                                    <p:set>
                                      <p:cBhvr override="childStyle">
                                        <p:cTn dur="1" fill="hold" display="0" masterRel="nextClick" afterEffect="1"/>
                                        <p:tgtEl>
                                          <p:spTgt spid="773668"/>
                                        </p:tgtEl>
                                        <p:attrNameLst>
                                          <p:attrName>style.visibility</p:attrName>
                                        </p:attrNameLst>
                                      </p:cBhvr>
                                      <p:to>
                                        <p:strVal val="hidden"/>
                                      </p:to>
                                    </p:set>
                                  </p:subTnLst>
                                </p:cTn>
                              </p:par>
                            </p:childTnLst>
                          </p:cTn>
                        </p:par>
                      </p:childTnLst>
                    </p:cTn>
                  </p:par>
                  <p:par>
                    <p:cTn id="279" fill="hold">
                      <p:stCondLst>
                        <p:cond delay="indefinite"/>
                      </p:stCondLst>
                      <p:childTnLst>
                        <p:par>
                          <p:cTn id="280" fill="hold">
                            <p:stCondLst>
                              <p:cond delay="0"/>
                            </p:stCondLst>
                            <p:childTnLst>
                              <p:par>
                                <p:cTn id="281" presetID="53" presetClass="exit" presetSubtype="0" fill="hold" nodeType="clickEffect">
                                  <p:stCondLst>
                                    <p:cond delay="0"/>
                                  </p:stCondLst>
                                  <p:childTnLst>
                                    <p:anim calcmode="lin" valueType="num">
                                      <p:cBhvr>
                                        <p:cTn id="282" dur="500"/>
                                        <p:tgtEl>
                                          <p:spTgt spid="23"/>
                                        </p:tgtEl>
                                        <p:attrNameLst>
                                          <p:attrName>ppt_w</p:attrName>
                                        </p:attrNameLst>
                                      </p:cBhvr>
                                      <p:tavLst>
                                        <p:tav tm="0">
                                          <p:val>
                                            <p:strVal val="ppt_w"/>
                                          </p:val>
                                        </p:tav>
                                        <p:tav tm="100000">
                                          <p:val>
                                            <p:fltVal val="0"/>
                                          </p:val>
                                        </p:tav>
                                      </p:tavLst>
                                    </p:anim>
                                    <p:anim calcmode="lin" valueType="num">
                                      <p:cBhvr>
                                        <p:cTn id="283" dur="500"/>
                                        <p:tgtEl>
                                          <p:spTgt spid="23"/>
                                        </p:tgtEl>
                                        <p:attrNameLst>
                                          <p:attrName>ppt_h</p:attrName>
                                        </p:attrNameLst>
                                      </p:cBhvr>
                                      <p:tavLst>
                                        <p:tav tm="0">
                                          <p:val>
                                            <p:strVal val="ppt_h"/>
                                          </p:val>
                                        </p:tav>
                                        <p:tav tm="100000">
                                          <p:val>
                                            <p:fltVal val="0"/>
                                          </p:val>
                                        </p:tav>
                                      </p:tavLst>
                                    </p:anim>
                                    <p:animEffect transition="out" filter="fade">
                                      <p:cBhvr>
                                        <p:cTn id="284" dur="500"/>
                                        <p:tgtEl>
                                          <p:spTgt spid="23"/>
                                        </p:tgtEl>
                                      </p:cBhvr>
                                    </p:animEffect>
                                    <p:set>
                                      <p:cBhvr>
                                        <p:cTn id="285" dur="1" fill="hold">
                                          <p:stCondLst>
                                            <p:cond delay="499"/>
                                          </p:stCondLst>
                                        </p:cTn>
                                        <p:tgtEl>
                                          <p:spTgt spid="23"/>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24"/>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25"/>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26"/>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27"/>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28"/>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29"/>
                                        </p:tgtEl>
                                        <p:attrNameLst>
                                          <p:attrName>style.visibility</p:attrName>
                                        </p:attrNameLst>
                                      </p:cBhvr>
                                      <p:to>
                                        <p:strVal val="hidden"/>
                                      </p:to>
                                    </p:set>
                                  </p:childTnLst>
                                </p:cTn>
                              </p:par>
                              <p:par>
                                <p:cTn id="298" presetID="1" presetClass="exit" presetSubtype="0" fill="hold" nodeType="withEffect">
                                  <p:stCondLst>
                                    <p:cond delay="0"/>
                                  </p:stCondLst>
                                  <p:childTnLst>
                                    <p:set>
                                      <p:cBhvr>
                                        <p:cTn id="299" dur="1" fill="hold">
                                          <p:stCondLst>
                                            <p:cond delay="0"/>
                                          </p:stCondLst>
                                        </p:cTn>
                                        <p:tgtEl>
                                          <p:spTgt spid="30"/>
                                        </p:tgtEl>
                                        <p:attrNameLst>
                                          <p:attrName>style.visibility</p:attrName>
                                        </p:attrNameLst>
                                      </p:cBhvr>
                                      <p:to>
                                        <p:strVal val="hidden"/>
                                      </p:to>
                                    </p:set>
                                  </p:childTnLst>
                                </p:cTn>
                              </p:par>
                              <p:par>
                                <p:cTn id="300" presetID="1" presetClass="exit" presetSubtype="0" fill="hold" nodeType="withEffect">
                                  <p:stCondLst>
                                    <p:cond delay="0"/>
                                  </p:stCondLst>
                                  <p:childTnLst>
                                    <p:set>
                                      <p:cBhvr>
                                        <p:cTn id="301" dur="1" fill="hold">
                                          <p:stCondLst>
                                            <p:cond delay="0"/>
                                          </p:stCondLst>
                                        </p:cTn>
                                        <p:tgtEl>
                                          <p:spTgt spid="31"/>
                                        </p:tgtEl>
                                        <p:attrNameLst>
                                          <p:attrName>style.visibility</p:attrName>
                                        </p:attrNameLst>
                                      </p:cBhvr>
                                      <p:to>
                                        <p:strVal val="hidden"/>
                                      </p:to>
                                    </p:set>
                                  </p:childTnLst>
                                </p:cTn>
                              </p:par>
                              <p:par>
                                <p:cTn id="302" presetID="1" presetClass="exit" presetSubtype="0" fill="hold" nodeType="withEffect">
                                  <p:stCondLst>
                                    <p:cond delay="0"/>
                                  </p:stCondLst>
                                  <p:childTnLst>
                                    <p:set>
                                      <p:cBhvr>
                                        <p:cTn id="303" dur="1" fill="hold">
                                          <p:stCondLst>
                                            <p:cond delay="0"/>
                                          </p:stCondLst>
                                        </p:cTn>
                                        <p:tgtEl>
                                          <p:spTgt spid="773575"/>
                                        </p:tgtEl>
                                        <p:attrNameLst>
                                          <p:attrName>style.visibility</p:attrName>
                                        </p:attrNameLst>
                                      </p:cBhvr>
                                      <p:to>
                                        <p:strVal val="hidden"/>
                                      </p:to>
                                    </p:set>
                                  </p:childTnLst>
                                </p:cTn>
                              </p:par>
                              <p:par>
                                <p:cTn id="304" presetID="1" presetClass="exit" presetSubtype="0" fill="hold" nodeType="withEffect">
                                  <p:stCondLst>
                                    <p:cond delay="0"/>
                                  </p:stCondLst>
                                  <p:childTnLst>
                                    <p:set>
                                      <p:cBhvr>
                                        <p:cTn id="305" dur="1" fill="hold">
                                          <p:stCondLst>
                                            <p:cond delay="0"/>
                                          </p:stCondLst>
                                        </p:cTn>
                                        <p:tgtEl>
                                          <p:spTgt spid="773580"/>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0"/>
                                          </p:stCondLst>
                                        </p:cTn>
                                        <p:tgtEl>
                                          <p:spTgt spid="773592"/>
                                        </p:tgtEl>
                                        <p:attrNameLst>
                                          <p:attrName>style.visibility</p:attrName>
                                        </p:attrNameLst>
                                      </p:cBhvr>
                                      <p:to>
                                        <p:strVal val="hidden"/>
                                      </p:to>
                                    </p:set>
                                  </p:childTnLst>
                                </p:cTn>
                              </p:par>
                              <p:par>
                                <p:cTn id="308" presetID="1" presetClass="exit" presetSubtype="0" fill="hold" nodeType="withEffect">
                                  <p:stCondLst>
                                    <p:cond delay="0"/>
                                  </p:stCondLst>
                                  <p:childTnLst>
                                    <p:set>
                                      <p:cBhvr>
                                        <p:cTn id="309" dur="1" fill="hold">
                                          <p:stCondLst>
                                            <p:cond delay="0"/>
                                          </p:stCondLst>
                                        </p:cTn>
                                        <p:tgtEl>
                                          <p:spTgt spid="773600"/>
                                        </p:tgtEl>
                                        <p:attrNameLst>
                                          <p:attrName>style.visibility</p:attrName>
                                        </p:attrNameLst>
                                      </p:cBhvr>
                                      <p:to>
                                        <p:strVal val="hidden"/>
                                      </p:to>
                                    </p:set>
                                  </p:childTnLst>
                                </p:cTn>
                              </p:par>
                              <p:par>
                                <p:cTn id="310" presetID="1" presetClass="exit" presetSubtype="0" fill="hold" nodeType="withEffect">
                                  <p:stCondLst>
                                    <p:cond delay="0"/>
                                  </p:stCondLst>
                                  <p:childTnLst>
                                    <p:set>
                                      <p:cBhvr>
                                        <p:cTn id="311" dur="1" fill="hold">
                                          <p:stCondLst>
                                            <p:cond delay="0"/>
                                          </p:stCondLst>
                                        </p:cTn>
                                        <p:tgtEl>
                                          <p:spTgt spid="773603"/>
                                        </p:tgtEl>
                                        <p:attrNameLst>
                                          <p:attrName>style.visibility</p:attrName>
                                        </p:attrNameLst>
                                      </p:cBhvr>
                                      <p:to>
                                        <p:strVal val="hidden"/>
                                      </p:to>
                                    </p:set>
                                  </p:childTnLst>
                                </p:cTn>
                              </p:par>
                              <p:par>
                                <p:cTn id="312" presetID="1" presetClass="exit" presetSubtype="0" fill="hold" nodeType="withEffect">
                                  <p:stCondLst>
                                    <p:cond delay="0"/>
                                  </p:stCondLst>
                                  <p:childTnLst>
                                    <p:set>
                                      <p:cBhvr>
                                        <p:cTn id="313" dur="1" fill="hold">
                                          <p:stCondLst>
                                            <p:cond delay="0"/>
                                          </p:stCondLst>
                                        </p:cTn>
                                        <p:tgtEl>
                                          <p:spTgt spid="773606"/>
                                        </p:tgtEl>
                                        <p:attrNameLst>
                                          <p:attrName>style.visibility</p:attrName>
                                        </p:attrNameLst>
                                      </p:cBhvr>
                                      <p:to>
                                        <p:strVal val="hidden"/>
                                      </p:to>
                                    </p:set>
                                  </p:childTnLst>
                                </p:cTn>
                              </p:par>
                              <p:par>
                                <p:cTn id="314" presetID="1" presetClass="exit" presetSubtype="0" fill="hold" nodeType="withEffect">
                                  <p:stCondLst>
                                    <p:cond delay="0"/>
                                  </p:stCondLst>
                                  <p:childTnLst>
                                    <p:set>
                                      <p:cBhvr>
                                        <p:cTn id="315" dur="1" fill="hold">
                                          <p:stCondLst>
                                            <p:cond delay="0"/>
                                          </p:stCondLst>
                                        </p:cTn>
                                        <p:tgtEl>
                                          <p:spTgt spid="773609"/>
                                        </p:tgtEl>
                                        <p:attrNameLst>
                                          <p:attrName>style.visibility</p:attrName>
                                        </p:attrNameLst>
                                      </p:cBhvr>
                                      <p:to>
                                        <p:strVal val="hidden"/>
                                      </p:to>
                                    </p:set>
                                  </p:childTnLst>
                                </p:cTn>
                              </p:par>
                              <p:par>
                                <p:cTn id="316" presetID="1" presetClass="exit" presetSubtype="0" fill="hold" nodeType="withEffect">
                                  <p:stCondLst>
                                    <p:cond delay="0"/>
                                  </p:stCondLst>
                                  <p:childTnLst>
                                    <p:set>
                                      <p:cBhvr>
                                        <p:cTn id="317" dur="1" fill="hold">
                                          <p:stCondLst>
                                            <p:cond delay="0"/>
                                          </p:stCondLst>
                                        </p:cTn>
                                        <p:tgtEl>
                                          <p:spTgt spid="773612"/>
                                        </p:tgtEl>
                                        <p:attrNameLst>
                                          <p:attrName>style.visibility</p:attrName>
                                        </p:attrNameLst>
                                      </p:cBhvr>
                                      <p:to>
                                        <p:strVal val="hidden"/>
                                      </p:to>
                                    </p:set>
                                  </p:childTnLst>
                                </p:cTn>
                              </p:par>
                              <p:par>
                                <p:cTn id="318" presetID="1" presetClass="entr" presetSubtype="0" fill="hold" nodeType="withEffect">
                                  <p:stCondLst>
                                    <p:cond delay="0"/>
                                  </p:stCondLst>
                                  <p:childTnLst>
                                    <p:set>
                                      <p:cBhvr>
                                        <p:cTn id="319" dur="1" fill="hold">
                                          <p:stCondLst>
                                            <p:cond delay="0"/>
                                          </p:stCondLst>
                                        </p:cTn>
                                        <p:tgtEl>
                                          <p:spTgt spid="6"/>
                                        </p:tgtEl>
                                        <p:attrNameLst>
                                          <p:attrName>style.visibility</p:attrName>
                                        </p:attrNameLst>
                                      </p:cBhvr>
                                      <p:to>
                                        <p:strVal val="visible"/>
                                      </p:to>
                                    </p:set>
                                  </p:childTnLst>
                                </p:cTn>
                              </p:par>
                            </p:childTnLst>
                          </p:cTn>
                        </p:par>
                        <p:par>
                          <p:cTn id="320" fill="hold">
                            <p:stCondLst>
                              <p:cond delay="500"/>
                            </p:stCondLst>
                            <p:childTnLst>
                              <p:par>
                                <p:cTn id="321" presetID="1" presetClass="entr" presetSubtype="0" fill="hold" nodeType="afterEffect">
                                  <p:stCondLst>
                                    <p:cond delay="0"/>
                                  </p:stCondLst>
                                  <p:childTnLst>
                                    <p:set>
                                      <p:cBhvr>
                                        <p:cTn id="322" dur="1" fill="hold">
                                          <p:stCondLst>
                                            <p:cond delay="0"/>
                                          </p:stCondLst>
                                        </p:cTn>
                                        <p:tgtEl>
                                          <p:spTgt spid="773552"/>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773553"/>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20"/>
                                        </p:tgtEl>
                                        <p:attrNameLst>
                                          <p:attrName>style.visibility</p:attrName>
                                        </p:attrNameLst>
                                      </p:cBhvr>
                                      <p:to>
                                        <p:strVal val="visible"/>
                                      </p:to>
                                    </p:set>
                                  </p:childTnLst>
                                </p:cTn>
                              </p:par>
                            </p:childTnLst>
                          </p:cTn>
                        </p:par>
                        <p:par>
                          <p:cTn id="327" fill="hold">
                            <p:stCondLst>
                              <p:cond delay="500"/>
                            </p:stCondLst>
                            <p:childTnLst>
                              <p:par>
                                <p:cTn id="328" presetID="1" presetClass="entr" presetSubtype="0" fill="hold" grpId="0" nodeType="afterEffect">
                                  <p:stCondLst>
                                    <p:cond delay="0"/>
                                  </p:stCondLst>
                                  <p:childTnLst>
                                    <p:set>
                                      <p:cBhvr>
                                        <p:cTn id="329"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330" fill="hold">
                      <p:stCondLst>
                        <p:cond delay="indefinite"/>
                      </p:stCondLst>
                      <p:childTnLst>
                        <p:par>
                          <p:cTn id="331" fill="hold">
                            <p:stCondLst>
                              <p:cond delay="0"/>
                            </p:stCondLst>
                            <p:childTnLst>
                              <p:par>
                                <p:cTn id="332" presetID="0" presetClass="path" presetSubtype="0" accel="50000" decel="50000" fill="hold" grpId="0" nodeType="clickEffect">
                                  <p:stCondLst>
                                    <p:cond delay="0"/>
                                  </p:stCondLst>
                                  <p:childTnLst>
                                    <p:animMotion origin="layout" path="M 0.00174 0.00023 C 0.04497 0.01366 0.17501 0.08148 0.26251 0.08148 C 0.35001 0.08148 0.47171 0.01713 0.52674 0.00023 " pathEditMode="relative" rAng="0" ptsTypes="aaa">
                                      <p:cBhvr>
                                        <p:cTn id="333" dur="1000" fill="hold"/>
                                        <p:tgtEl>
                                          <p:spTgt spid="773542"/>
                                        </p:tgtEl>
                                        <p:attrNameLst>
                                          <p:attrName>ppt_x</p:attrName>
                                          <p:attrName>ppt_y</p:attrName>
                                        </p:attrNameLst>
                                      </p:cBhvr>
                                      <p:rCtr x="262" y="41"/>
                                    </p:animMotion>
                                  </p:childTnLst>
                                </p:cTn>
                              </p:par>
                              <p:par>
                                <p:cTn id="334" presetID="0" presetClass="path" presetSubtype="0" accel="50000" decel="50000" fill="hold" grpId="0" nodeType="withEffect">
                                  <p:stCondLst>
                                    <p:cond delay="0"/>
                                  </p:stCondLst>
                                  <p:childTnLst>
                                    <p:animMotion origin="layout" path="M -0.00486 -0.00162 C -0.04739 -0.01458 -0.17586 -0.08009 -0.2625 -0.07963 C -0.34913 -0.07917 -0.47014 -0.01597 -0.52482 0.00069 " pathEditMode="relative" rAng="0" ptsTypes="aaa">
                                      <p:cBhvr>
                                        <p:cTn id="335" dur="1000" fill="hold"/>
                                        <p:tgtEl>
                                          <p:spTgt spid="773549"/>
                                        </p:tgtEl>
                                        <p:attrNameLst>
                                          <p:attrName>ppt_x</p:attrName>
                                          <p:attrName>ppt_y</p:attrName>
                                        </p:attrNameLst>
                                      </p:cBhvr>
                                      <p:rCtr x="-260" y="-38"/>
                                    </p:animMotion>
                                  </p:childTnLst>
                                </p:cTn>
                              </p:par>
                            </p:childTnLst>
                          </p:cTn>
                        </p:par>
                        <p:par>
                          <p:cTn id="336" fill="hold">
                            <p:stCondLst>
                              <p:cond delay="1000"/>
                            </p:stCondLst>
                            <p:childTnLst>
                              <p:par>
                                <p:cTn id="337" presetID="1" presetClass="entr" presetSubtype="0" fill="hold" grpId="0" nodeType="afterEffect">
                                  <p:stCondLst>
                                    <p:cond delay="0"/>
                                  </p:stCondLst>
                                  <p:childTnLst>
                                    <p:set>
                                      <p:cBhvr>
                                        <p:cTn id="338"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339" fill="hold">
                      <p:stCondLst>
                        <p:cond delay="indefinite"/>
                      </p:stCondLst>
                      <p:childTnLst>
                        <p:par>
                          <p:cTn id="340" fill="hold">
                            <p:stCondLst>
                              <p:cond delay="0"/>
                            </p:stCondLst>
                            <p:childTnLst>
                              <p:par>
                                <p:cTn id="341" presetID="1" presetClass="entr" presetSubtype="0" fill="hold" nodeType="clickEffect">
                                  <p:stCondLst>
                                    <p:cond delay="0"/>
                                  </p:stCondLst>
                                  <p:childTnLst>
                                    <p:set>
                                      <p:cBhvr>
                                        <p:cTn id="342" dur="1" fill="hold">
                                          <p:stCondLst>
                                            <p:cond delay="0"/>
                                          </p:stCondLst>
                                        </p:cTn>
                                        <p:tgtEl>
                                          <p:spTgt spid="8"/>
                                        </p:tgtEl>
                                        <p:attrNameLst>
                                          <p:attrName>style.visibility</p:attrName>
                                        </p:attrNameLst>
                                      </p:cBhvr>
                                      <p:to>
                                        <p:strVal val="visible"/>
                                      </p:to>
                                    </p:set>
                                  </p:childTnLst>
                                </p:cTn>
                              </p:par>
                              <p:par>
                                <p:cTn id="343" presetID="1" presetClass="exit" presetSubtype="0" fill="hold" nodeType="withEffect">
                                  <p:stCondLst>
                                    <p:cond delay="0"/>
                                  </p:stCondLst>
                                  <p:childTnLst>
                                    <p:set>
                                      <p:cBhvr>
                                        <p:cTn id="344" dur="1" fill="hold">
                                          <p:stCondLst>
                                            <p:cond delay="0"/>
                                          </p:stCondLst>
                                        </p:cTn>
                                        <p:tgtEl>
                                          <p:spTgt spid="773552"/>
                                        </p:tgtEl>
                                        <p:attrNameLst>
                                          <p:attrName>style.visibility</p:attrName>
                                        </p:attrNameLst>
                                      </p:cBhvr>
                                      <p:to>
                                        <p:strVal val="hidden"/>
                                      </p:to>
                                    </p:set>
                                  </p:childTnLst>
                                </p:cTn>
                              </p:par>
                              <p:par>
                                <p:cTn id="345" presetID="1" presetClass="entr" presetSubtype="0" fill="hold" nodeType="withEffect">
                                  <p:stCondLst>
                                    <p:cond delay="0"/>
                                  </p:stCondLst>
                                  <p:childTnLst>
                                    <p:set>
                                      <p:cBhvr>
                                        <p:cTn id="346" dur="1" fill="hold">
                                          <p:stCondLst>
                                            <p:cond delay="0"/>
                                          </p:stCondLst>
                                        </p:cTn>
                                        <p:tgtEl>
                                          <p:spTgt spid="773555"/>
                                        </p:tgtEl>
                                        <p:attrNameLst>
                                          <p:attrName>style.visibility</p:attrName>
                                        </p:attrNameLst>
                                      </p:cBhvr>
                                      <p:to>
                                        <p:strVal val="visible"/>
                                      </p:to>
                                    </p:set>
                                  </p:childTnLst>
                                </p:cTn>
                              </p:par>
                            </p:childTnLst>
                          </p:cTn>
                        </p:par>
                        <p:par>
                          <p:cTn id="347" fill="hold">
                            <p:stCondLst>
                              <p:cond delay="0"/>
                            </p:stCondLst>
                            <p:childTnLst>
                              <p:par>
                                <p:cTn id="348" presetID="1" presetClass="entr" presetSubtype="0" fill="hold" grpId="1" nodeType="afterEffect">
                                  <p:stCondLst>
                                    <p:cond delay="0"/>
                                  </p:stCondLst>
                                  <p:childTnLst>
                                    <p:set>
                                      <p:cBhvr>
                                        <p:cTn id="349"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350" fill="hold">
                      <p:stCondLst>
                        <p:cond delay="indefinite"/>
                      </p:stCondLst>
                      <p:childTnLst>
                        <p:par>
                          <p:cTn id="351" fill="hold">
                            <p:stCondLst>
                              <p:cond delay="0"/>
                            </p:stCondLst>
                            <p:childTnLst>
                              <p:par>
                                <p:cTn id="352" presetID="1" presetClass="entr" presetSubtype="0" fill="hold" grpId="1" nodeType="clickEffect">
                                  <p:stCondLst>
                                    <p:cond delay="0"/>
                                  </p:stCondLst>
                                  <p:childTnLst>
                                    <p:set>
                                      <p:cBhvr>
                                        <p:cTn id="353"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354" fill="hold">
                      <p:stCondLst>
                        <p:cond delay="indefinite"/>
                      </p:stCondLst>
                      <p:childTnLst>
                        <p:par>
                          <p:cTn id="355" fill="hold">
                            <p:stCondLst>
                              <p:cond delay="0"/>
                            </p:stCondLst>
                            <p:childTnLst>
                              <p:par>
                                <p:cTn id="356" presetID="1" presetClass="exit" presetSubtype="0" fill="hold" nodeType="clickEffect">
                                  <p:stCondLst>
                                    <p:cond delay="0"/>
                                  </p:stCondLst>
                                  <p:childTnLst>
                                    <p:set>
                                      <p:cBhvr>
                                        <p:cTn id="357" dur="1" fill="hold">
                                          <p:stCondLst>
                                            <p:cond delay="0"/>
                                          </p:stCondLst>
                                        </p:cTn>
                                        <p:tgtEl>
                                          <p:spTgt spid="773553"/>
                                        </p:tgtEl>
                                        <p:attrNameLst>
                                          <p:attrName>style.visibility</p:attrName>
                                        </p:attrNameLst>
                                      </p:cBhvr>
                                      <p:to>
                                        <p:strVal val="hidden"/>
                                      </p:to>
                                    </p:set>
                                  </p:childTnLst>
                                </p:cTn>
                              </p:par>
                              <p:par>
                                <p:cTn id="358" presetID="1" presetClass="entr" presetSubtype="0" fill="hold" nodeType="withEffect">
                                  <p:stCondLst>
                                    <p:cond delay="0"/>
                                  </p:stCondLst>
                                  <p:childTnLst>
                                    <p:set>
                                      <p:cBhvr>
                                        <p:cTn id="359" dur="1" fill="hold">
                                          <p:stCondLst>
                                            <p:cond delay="0"/>
                                          </p:stCondLst>
                                        </p:cTn>
                                        <p:tgtEl>
                                          <p:spTgt spid="773554"/>
                                        </p:tgtEl>
                                        <p:attrNameLst>
                                          <p:attrName>style.visibility</p:attrName>
                                        </p:attrNameLst>
                                      </p:cBhvr>
                                      <p:to>
                                        <p:strVal val="visible"/>
                                      </p:to>
                                    </p:set>
                                  </p:childTnLst>
                                </p:cTn>
                              </p:par>
                              <p:par>
                                <p:cTn id="360" presetID="1" presetClass="exit" presetSubtype="0" fill="hold" nodeType="withEffect">
                                  <p:stCondLst>
                                    <p:cond delay="0"/>
                                  </p:stCondLst>
                                  <p:childTnLst>
                                    <p:set>
                                      <p:cBhvr>
                                        <p:cTn id="361" dur="1" fill="hold">
                                          <p:stCondLst>
                                            <p:cond delay="0"/>
                                          </p:stCondLst>
                                        </p:cTn>
                                        <p:tgtEl>
                                          <p:spTgt spid="20"/>
                                        </p:tgtEl>
                                        <p:attrNameLst>
                                          <p:attrName>style.visibility</p:attrName>
                                        </p:attrNameLst>
                                      </p:cBhvr>
                                      <p:to>
                                        <p:strVal val="hidden"/>
                                      </p:to>
                                    </p:set>
                                  </p:childTnLst>
                                </p:cTn>
                              </p:par>
                              <p:par>
                                <p:cTn id="362" presetID="1" presetClass="entr" presetSubtype="0" fill="hold" nodeType="withEffect">
                                  <p:stCondLst>
                                    <p:cond delay="0"/>
                                  </p:stCondLst>
                                  <p:childTnLst>
                                    <p:set>
                                      <p:cBhvr>
                                        <p:cTn id="363" dur="1" fill="hold">
                                          <p:stCondLst>
                                            <p:cond delay="0"/>
                                          </p:stCondLst>
                                        </p:cTn>
                                        <p:tgtEl>
                                          <p:spTgt spid="19"/>
                                        </p:tgtEl>
                                        <p:attrNameLst>
                                          <p:attrName>style.visibility</p:attrName>
                                        </p:attrNameLst>
                                      </p:cBhvr>
                                      <p:to>
                                        <p:strVal val="visible"/>
                                      </p:to>
                                    </p:set>
                                  </p:childTnLst>
                                </p:cTn>
                              </p:par>
                            </p:childTnLst>
                          </p:cTn>
                        </p:par>
                        <p:par>
                          <p:cTn id="364" fill="hold">
                            <p:stCondLst>
                              <p:cond delay="0"/>
                            </p:stCondLst>
                            <p:childTnLst>
                              <p:par>
                                <p:cTn id="365" presetID="1" presetClass="entr" presetSubtype="0" fill="hold" grpId="1" nodeType="afterEffect">
                                  <p:stCondLst>
                                    <p:cond delay="0"/>
                                  </p:stCondLst>
                                  <p:childTnLst>
                                    <p:set>
                                      <p:cBhvr>
                                        <p:cTn id="366"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367" fill="hold">
                      <p:stCondLst>
                        <p:cond delay="indefinite"/>
                      </p:stCondLst>
                      <p:childTnLst>
                        <p:par>
                          <p:cTn id="368" fill="hold">
                            <p:stCondLst>
                              <p:cond delay="0"/>
                            </p:stCondLst>
                            <p:childTnLst>
                              <p:par>
                                <p:cTn id="369" presetID="0" presetClass="path" presetSubtype="0" accel="50000" decel="50000" fill="hold" grpId="0" nodeType="clickEffect">
                                  <p:stCondLst>
                                    <p:cond delay="0"/>
                                  </p:stCondLst>
                                  <p:childTnLst>
                                    <p:animMotion origin="layout" path="M -0.00018 -0.00162 C 0.06284 0.03912 0.12604 0.07963 0.18871 0.07986 C 0.25138 0.08009 0.33715 0.0169 0.37621 0.00023 " pathEditMode="relative" rAng="0" ptsTypes="aaa">
                                      <p:cBhvr>
                                        <p:cTn id="370" dur="1000" fill="hold"/>
                                        <p:tgtEl>
                                          <p:spTgt spid="773543"/>
                                        </p:tgtEl>
                                        <p:attrNameLst>
                                          <p:attrName>ppt_x</p:attrName>
                                          <p:attrName>ppt_y</p:attrName>
                                        </p:attrNameLst>
                                      </p:cBhvr>
                                      <p:rCtr x="188" y="41"/>
                                    </p:animMotion>
                                  </p:childTnLst>
                                </p:cTn>
                              </p:par>
                              <p:par>
                                <p:cTn id="371" presetID="0" presetClass="path" presetSubtype="0" accel="50000" decel="50000" fill="hold" grpId="0" nodeType="withEffect">
                                  <p:stCondLst>
                                    <p:cond delay="0"/>
                                  </p:stCondLst>
                                  <p:childTnLst>
                                    <p:animMotion origin="layout" path="M -2.22222E-6 1.11022E-16 C -0.06146 -0.03981 -0.12239 -0.07986 -0.18472 -0.07963 C -0.24705 -0.0794 -0.33489 -0.01597 -0.3743 0.00069 " pathEditMode="relative" rAng="0" ptsTypes="aaa">
                                      <p:cBhvr>
                                        <p:cTn id="372" dur="1000" fill="hold"/>
                                        <p:tgtEl>
                                          <p:spTgt spid="773548"/>
                                        </p:tgtEl>
                                        <p:attrNameLst>
                                          <p:attrName>ppt_x</p:attrName>
                                          <p:attrName>ppt_y</p:attrName>
                                        </p:attrNameLst>
                                      </p:cBhvr>
                                      <p:rCtr x="-187" y="-40"/>
                                    </p:animMotion>
                                  </p:childTnLst>
                                </p:cTn>
                              </p:par>
                            </p:childTnLst>
                          </p:cTn>
                        </p:par>
                        <p:par>
                          <p:cTn id="373" fill="hold">
                            <p:stCondLst>
                              <p:cond delay="1000"/>
                            </p:stCondLst>
                            <p:childTnLst>
                              <p:par>
                                <p:cTn id="374" presetID="1" presetClass="entr" presetSubtype="0" fill="hold" grpId="1" nodeType="afterEffect">
                                  <p:stCondLst>
                                    <p:cond delay="0"/>
                                  </p:stCondLst>
                                  <p:childTnLst>
                                    <p:set>
                                      <p:cBhvr>
                                        <p:cTn id="375"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376" fill="hold">
                      <p:stCondLst>
                        <p:cond delay="indefinite"/>
                      </p:stCondLst>
                      <p:childTnLst>
                        <p:par>
                          <p:cTn id="377" fill="hold">
                            <p:stCondLst>
                              <p:cond delay="0"/>
                            </p:stCondLst>
                            <p:childTnLst>
                              <p:par>
                                <p:cTn id="378" presetID="1" presetClass="entr" presetSubtype="0" fill="hold" nodeType="clickEffect">
                                  <p:stCondLst>
                                    <p:cond delay="0"/>
                                  </p:stCondLst>
                                  <p:childTnLst>
                                    <p:set>
                                      <p:cBhvr>
                                        <p:cTn id="379" dur="1" fill="hold">
                                          <p:stCondLst>
                                            <p:cond delay="0"/>
                                          </p:stCondLst>
                                        </p:cTn>
                                        <p:tgtEl>
                                          <p:spTgt spid="9"/>
                                        </p:tgtEl>
                                        <p:attrNameLst>
                                          <p:attrName>style.visibility</p:attrName>
                                        </p:attrNameLst>
                                      </p:cBhvr>
                                      <p:to>
                                        <p:strVal val="visible"/>
                                      </p:to>
                                    </p:set>
                                  </p:childTnLst>
                                </p:cTn>
                              </p:par>
                              <p:par>
                                <p:cTn id="380" presetID="1" presetClass="exit" presetSubtype="0" fill="hold" nodeType="withEffect">
                                  <p:stCondLst>
                                    <p:cond delay="0"/>
                                  </p:stCondLst>
                                  <p:childTnLst>
                                    <p:set>
                                      <p:cBhvr>
                                        <p:cTn id="381" dur="1" fill="hold">
                                          <p:stCondLst>
                                            <p:cond delay="0"/>
                                          </p:stCondLst>
                                        </p:cTn>
                                        <p:tgtEl>
                                          <p:spTgt spid="773555"/>
                                        </p:tgtEl>
                                        <p:attrNameLst>
                                          <p:attrName>style.visibility</p:attrName>
                                        </p:attrNameLst>
                                      </p:cBhvr>
                                      <p:to>
                                        <p:strVal val="hidden"/>
                                      </p:to>
                                    </p:set>
                                  </p:childTnLst>
                                </p:cTn>
                              </p:par>
                              <p:par>
                                <p:cTn id="382" presetID="1" presetClass="entr" presetSubtype="0" fill="hold" nodeType="withEffect">
                                  <p:stCondLst>
                                    <p:cond delay="0"/>
                                  </p:stCondLst>
                                  <p:childTnLst>
                                    <p:set>
                                      <p:cBhvr>
                                        <p:cTn id="383" dur="1" fill="hold">
                                          <p:stCondLst>
                                            <p:cond delay="0"/>
                                          </p:stCondLst>
                                        </p:cTn>
                                        <p:tgtEl>
                                          <p:spTgt spid="773556"/>
                                        </p:tgtEl>
                                        <p:attrNameLst>
                                          <p:attrName>style.visibility</p:attrName>
                                        </p:attrNameLst>
                                      </p:cBhvr>
                                      <p:to>
                                        <p:strVal val="visible"/>
                                      </p:to>
                                    </p:set>
                                  </p:childTnLst>
                                </p:cTn>
                              </p:par>
                            </p:childTnLst>
                          </p:cTn>
                        </p:par>
                        <p:par>
                          <p:cTn id="384" fill="hold">
                            <p:stCondLst>
                              <p:cond delay="0"/>
                            </p:stCondLst>
                            <p:childTnLst>
                              <p:par>
                                <p:cTn id="385" presetID="1" presetClass="entr" presetSubtype="0" fill="hold" grpId="2" nodeType="afterEffect">
                                  <p:stCondLst>
                                    <p:cond delay="0"/>
                                  </p:stCondLst>
                                  <p:childTnLst>
                                    <p:set>
                                      <p:cBhvr>
                                        <p:cTn id="386"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387" fill="hold">
                      <p:stCondLst>
                        <p:cond delay="indefinite"/>
                      </p:stCondLst>
                      <p:childTnLst>
                        <p:par>
                          <p:cTn id="388" fill="hold">
                            <p:stCondLst>
                              <p:cond delay="0"/>
                            </p:stCondLst>
                            <p:childTnLst>
                              <p:par>
                                <p:cTn id="389" presetID="1" presetClass="entr" presetSubtype="0" fill="hold" grpId="2" nodeType="clickEffect">
                                  <p:stCondLst>
                                    <p:cond delay="0"/>
                                  </p:stCondLst>
                                  <p:childTnLst>
                                    <p:set>
                                      <p:cBhvr>
                                        <p:cTn id="390"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391" fill="hold">
                      <p:stCondLst>
                        <p:cond delay="indefinite"/>
                      </p:stCondLst>
                      <p:childTnLst>
                        <p:par>
                          <p:cTn id="392" fill="hold">
                            <p:stCondLst>
                              <p:cond delay="0"/>
                            </p:stCondLst>
                            <p:childTnLst>
                              <p:par>
                                <p:cTn id="393" presetID="1" presetClass="exit" presetSubtype="0" fill="hold" nodeType="clickEffect">
                                  <p:stCondLst>
                                    <p:cond delay="0"/>
                                  </p:stCondLst>
                                  <p:childTnLst>
                                    <p:set>
                                      <p:cBhvr>
                                        <p:cTn id="394" dur="1" fill="hold">
                                          <p:stCondLst>
                                            <p:cond delay="0"/>
                                          </p:stCondLst>
                                        </p:cTn>
                                        <p:tgtEl>
                                          <p:spTgt spid="773554"/>
                                        </p:tgtEl>
                                        <p:attrNameLst>
                                          <p:attrName>style.visibility</p:attrName>
                                        </p:attrNameLst>
                                      </p:cBhvr>
                                      <p:to>
                                        <p:strVal val="hidden"/>
                                      </p:to>
                                    </p:set>
                                  </p:childTnLst>
                                </p:cTn>
                              </p:par>
                              <p:par>
                                <p:cTn id="395" presetID="1" presetClass="entr" presetSubtype="0" fill="hold" nodeType="withEffect">
                                  <p:stCondLst>
                                    <p:cond delay="0"/>
                                  </p:stCondLst>
                                  <p:childTnLst>
                                    <p:set>
                                      <p:cBhvr>
                                        <p:cTn id="396" dur="1" fill="hold">
                                          <p:stCondLst>
                                            <p:cond delay="0"/>
                                          </p:stCondLst>
                                        </p:cTn>
                                        <p:tgtEl>
                                          <p:spTgt spid="773557"/>
                                        </p:tgtEl>
                                        <p:attrNameLst>
                                          <p:attrName>style.visibility</p:attrName>
                                        </p:attrNameLst>
                                      </p:cBhvr>
                                      <p:to>
                                        <p:strVal val="visible"/>
                                      </p:to>
                                    </p:set>
                                  </p:childTnLst>
                                </p:cTn>
                              </p:par>
                              <p:par>
                                <p:cTn id="397" presetID="1" presetClass="exit" presetSubtype="0" fill="hold" nodeType="withEffect">
                                  <p:stCondLst>
                                    <p:cond delay="0"/>
                                  </p:stCondLst>
                                  <p:childTnLst>
                                    <p:set>
                                      <p:cBhvr>
                                        <p:cTn id="398" dur="1" fill="hold">
                                          <p:stCondLst>
                                            <p:cond delay="0"/>
                                          </p:stCondLst>
                                        </p:cTn>
                                        <p:tgtEl>
                                          <p:spTgt spid="19"/>
                                        </p:tgtEl>
                                        <p:attrNameLst>
                                          <p:attrName>style.visibility</p:attrName>
                                        </p:attrNameLst>
                                      </p:cBhvr>
                                      <p:to>
                                        <p:strVal val="hidden"/>
                                      </p:to>
                                    </p:set>
                                  </p:childTnLst>
                                </p:cTn>
                              </p:par>
                              <p:par>
                                <p:cTn id="399" presetID="1" presetClass="entr" presetSubtype="0" fill="hold" nodeType="withEffect">
                                  <p:stCondLst>
                                    <p:cond delay="0"/>
                                  </p:stCondLst>
                                  <p:childTnLst>
                                    <p:set>
                                      <p:cBhvr>
                                        <p:cTn id="400" dur="1" fill="hold">
                                          <p:stCondLst>
                                            <p:cond delay="0"/>
                                          </p:stCondLst>
                                        </p:cTn>
                                        <p:tgtEl>
                                          <p:spTgt spid="22"/>
                                        </p:tgtEl>
                                        <p:attrNameLst>
                                          <p:attrName>style.visibility</p:attrName>
                                        </p:attrNameLst>
                                      </p:cBhvr>
                                      <p:to>
                                        <p:strVal val="visible"/>
                                      </p:to>
                                    </p:set>
                                  </p:childTnLst>
                                </p:cTn>
                              </p:par>
                            </p:childTnLst>
                          </p:cTn>
                        </p:par>
                        <p:par>
                          <p:cTn id="401" fill="hold">
                            <p:stCondLst>
                              <p:cond delay="0"/>
                            </p:stCondLst>
                            <p:childTnLst>
                              <p:par>
                                <p:cTn id="402" presetID="1" presetClass="entr" presetSubtype="0" fill="hold" grpId="2" nodeType="afterEffect">
                                  <p:stCondLst>
                                    <p:cond delay="0"/>
                                  </p:stCondLst>
                                  <p:childTnLst>
                                    <p:set>
                                      <p:cBhvr>
                                        <p:cTn id="403"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404" fill="hold">
                      <p:stCondLst>
                        <p:cond delay="indefinite"/>
                      </p:stCondLst>
                      <p:childTnLst>
                        <p:par>
                          <p:cTn id="405" fill="hold">
                            <p:stCondLst>
                              <p:cond delay="0"/>
                            </p:stCondLst>
                            <p:childTnLst>
                              <p:par>
                                <p:cTn id="406" presetID="0" presetClass="path" presetSubtype="0" accel="50000" decel="50000" fill="hold" grpId="0" nodeType="clickEffect">
                                  <p:stCondLst>
                                    <p:cond delay="0"/>
                                  </p:stCondLst>
                                  <p:childTnLst>
                                    <p:animMotion origin="layout" path="M -0.00209 0.00023 C 0.04166 0.01366 0.17152 0.08148 0.2592 0.08148 C 0.34687 0.08148 0.46909 0.01713 0.5243 0.00023 " pathEditMode="relative" rAng="0" ptsTypes="aaa">
                                      <p:cBhvr>
                                        <p:cTn id="407" dur="1000" fill="hold"/>
                                        <p:tgtEl>
                                          <p:spTgt spid="773544"/>
                                        </p:tgtEl>
                                        <p:attrNameLst>
                                          <p:attrName>ppt_x</p:attrName>
                                          <p:attrName>ppt_y</p:attrName>
                                        </p:attrNameLst>
                                      </p:cBhvr>
                                      <p:rCtr x="263" y="41"/>
                                    </p:animMotion>
                                  </p:childTnLst>
                                </p:cTn>
                              </p:par>
                              <p:par>
                                <p:cTn id="408" presetID="0" presetClass="path" presetSubtype="0" accel="50000" decel="50000" fill="hold" grpId="0" nodeType="withEffect">
                                  <p:stCondLst>
                                    <p:cond delay="0"/>
                                  </p:stCondLst>
                                  <p:childTnLst>
                                    <p:animMotion origin="layout" path="M -0.00296 -0.00301 C -0.04671 -0.01597 -0.17605 -0.07986 -0.2625 -0.07917 C -0.34896 -0.07847 -0.46737 -0.01597 -0.52136 0.00069 " pathEditMode="relative" rAng="0" ptsTypes="aaa">
                                      <p:cBhvr>
                                        <p:cTn id="409" dur="1000" fill="hold"/>
                                        <p:tgtEl>
                                          <p:spTgt spid="773551"/>
                                        </p:tgtEl>
                                        <p:attrNameLst>
                                          <p:attrName>ppt_x</p:attrName>
                                          <p:attrName>ppt_y</p:attrName>
                                        </p:attrNameLst>
                                      </p:cBhvr>
                                      <p:rCtr x="-259" y="-37"/>
                                    </p:animMotion>
                                  </p:childTnLst>
                                </p:cTn>
                              </p:par>
                            </p:childTnLst>
                          </p:cTn>
                        </p:par>
                        <p:par>
                          <p:cTn id="410" fill="hold">
                            <p:stCondLst>
                              <p:cond delay="1000"/>
                            </p:stCondLst>
                            <p:childTnLst>
                              <p:par>
                                <p:cTn id="411" presetID="1" presetClass="entr" presetSubtype="0" fill="hold" grpId="2" nodeType="afterEffect">
                                  <p:stCondLst>
                                    <p:cond delay="0"/>
                                  </p:stCondLst>
                                  <p:childTnLst>
                                    <p:set>
                                      <p:cBhvr>
                                        <p:cTn id="412"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413" fill="hold">
                      <p:stCondLst>
                        <p:cond delay="indefinite"/>
                      </p:stCondLst>
                      <p:childTnLst>
                        <p:par>
                          <p:cTn id="414" fill="hold">
                            <p:stCondLst>
                              <p:cond delay="0"/>
                            </p:stCondLst>
                            <p:childTnLst>
                              <p:par>
                                <p:cTn id="415" presetID="1" presetClass="entr" presetSubtype="0" fill="hold" nodeType="clickEffect">
                                  <p:stCondLst>
                                    <p:cond delay="0"/>
                                  </p:stCondLst>
                                  <p:childTnLst>
                                    <p:set>
                                      <p:cBhvr>
                                        <p:cTn id="416" dur="1" fill="hold">
                                          <p:stCondLst>
                                            <p:cond delay="0"/>
                                          </p:stCondLst>
                                        </p:cTn>
                                        <p:tgtEl>
                                          <p:spTgt spid="10"/>
                                        </p:tgtEl>
                                        <p:attrNameLst>
                                          <p:attrName>style.visibility</p:attrName>
                                        </p:attrNameLst>
                                      </p:cBhvr>
                                      <p:to>
                                        <p:strVal val="visible"/>
                                      </p:to>
                                    </p:set>
                                  </p:childTnLst>
                                </p:cTn>
                              </p:par>
                              <p:par>
                                <p:cTn id="417" presetID="1" presetClass="exit" presetSubtype="0" fill="hold" nodeType="withEffect">
                                  <p:stCondLst>
                                    <p:cond delay="0"/>
                                  </p:stCondLst>
                                  <p:childTnLst>
                                    <p:set>
                                      <p:cBhvr>
                                        <p:cTn id="418" dur="1" fill="hold">
                                          <p:stCondLst>
                                            <p:cond delay="0"/>
                                          </p:stCondLst>
                                        </p:cTn>
                                        <p:tgtEl>
                                          <p:spTgt spid="773556"/>
                                        </p:tgtEl>
                                        <p:attrNameLst>
                                          <p:attrName>style.visibility</p:attrName>
                                        </p:attrNameLst>
                                      </p:cBhvr>
                                      <p:to>
                                        <p:strVal val="hidden"/>
                                      </p:to>
                                    </p:set>
                                  </p:childTnLst>
                                </p:cTn>
                              </p:par>
                              <p:par>
                                <p:cTn id="419" presetID="1" presetClass="entr" presetSubtype="0" fill="hold" nodeType="withEffect">
                                  <p:stCondLst>
                                    <p:cond delay="0"/>
                                  </p:stCondLst>
                                  <p:childTnLst>
                                    <p:set>
                                      <p:cBhvr>
                                        <p:cTn id="420" dur="1" fill="hold">
                                          <p:stCondLst>
                                            <p:cond delay="0"/>
                                          </p:stCondLst>
                                        </p:cTn>
                                        <p:tgtEl>
                                          <p:spTgt spid="773558"/>
                                        </p:tgtEl>
                                        <p:attrNameLst>
                                          <p:attrName>style.visibility</p:attrName>
                                        </p:attrNameLst>
                                      </p:cBhvr>
                                      <p:to>
                                        <p:strVal val="visible"/>
                                      </p:to>
                                    </p:set>
                                  </p:childTnLst>
                                </p:cTn>
                              </p:par>
                            </p:childTnLst>
                          </p:cTn>
                        </p:par>
                        <p:par>
                          <p:cTn id="421" fill="hold">
                            <p:stCondLst>
                              <p:cond delay="0"/>
                            </p:stCondLst>
                            <p:childTnLst>
                              <p:par>
                                <p:cTn id="422" presetID="1" presetClass="entr" presetSubtype="0" fill="hold" grpId="3" nodeType="afterEffect">
                                  <p:stCondLst>
                                    <p:cond delay="0"/>
                                  </p:stCondLst>
                                  <p:childTnLst>
                                    <p:set>
                                      <p:cBhvr>
                                        <p:cTn id="423"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424" fill="hold">
                      <p:stCondLst>
                        <p:cond delay="indefinite"/>
                      </p:stCondLst>
                      <p:childTnLst>
                        <p:par>
                          <p:cTn id="425" fill="hold">
                            <p:stCondLst>
                              <p:cond delay="0"/>
                            </p:stCondLst>
                            <p:childTnLst>
                              <p:par>
                                <p:cTn id="426" presetID="1" presetClass="entr" presetSubtype="0" fill="hold" grpId="3" nodeType="clickEffect">
                                  <p:stCondLst>
                                    <p:cond delay="0"/>
                                  </p:stCondLst>
                                  <p:childTnLst>
                                    <p:set>
                                      <p:cBhvr>
                                        <p:cTn id="427"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428" fill="hold">
                      <p:stCondLst>
                        <p:cond delay="indefinite"/>
                      </p:stCondLst>
                      <p:childTnLst>
                        <p:par>
                          <p:cTn id="429" fill="hold">
                            <p:stCondLst>
                              <p:cond delay="0"/>
                            </p:stCondLst>
                            <p:childTnLst>
                              <p:par>
                                <p:cTn id="430" presetID="1" presetClass="exit" presetSubtype="0" fill="hold" nodeType="clickEffect">
                                  <p:stCondLst>
                                    <p:cond delay="0"/>
                                  </p:stCondLst>
                                  <p:childTnLst>
                                    <p:set>
                                      <p:cBhvr>
                                        <p:cTn id="431" dur="1" fill="hold">
                                          <p:stCondLst>
                                            <p:cond delay="0"/>
                                          </p:stCondLst>
                                        </p:cTn>
                                        <p:tgtEl>
                                          <p:spTgt spid="773557"/>
                                        </p:tgtEl>
                                        <p:attrNameLst>
                                          <p:attrName>style.visibility</p:attrName>
                                        </p:attrNameLst>
                                      </p:cBhvr>
                                      <p:to>
                                        <p:strVal val="hidden"/>
                                      </p:to>
                                    </p:set>
                                  </p:childTnLst>
                                </p:cTn>
                              </p:par>
                              <p:par>
                                <p:cTn id="432" presetID="1" presetClass="exit" presetSubtype="0" fill="hold" nodeType="withEffect">
                                  <p:stCondLst>
                                    <p:cond delay="0"/>
                                  </p:stCondLst>
                                  <p:childTnLst>
                                    <p:set>
                                      <p:cBhvr>
                                        <p:cTn id="433" dur="1" fill="hold">
                                          <p:stCondLst>
                                            <p:cond delay="0"/>
                                          </p:stCondLst>
                                        </p:cTn>
                                        <p:tgtEl>
                                          <p:spTgt spid="773558"/>
                                        </p:tgtEl>
                                        <p:attrNameLst>
                                          <p:attrName>style.visibility</p:attrName>
                                        </p:attrNameLst>
                                      </p:cBhvr>
                                      <p:to>
                                        <p:strVal val="hidden"/>
                                      </p:to>
                                    </p:set>
                                  </p:childTnLst>
                                </p:cTn>
                              </p:par>
                              <p:par>
                                <p:cTn id="434" presetID="1" presetClass="entr" presetSubtype="0" fill="hold" nodeType="withEffect">
                                  <p:stCondLst>
                                    <p:cond delay="0"/>
                                  </p:stCondLst>
                                  <p:childTnLst>
                                    <p:set>
                                      <p:cBhvr>
                                        <p:cTn id="435" dur="1" fill="hold">
                                          <p:stCondLst>
                                            <p:cond delay="0"/>
                                          </p:stCondLst>
                                        </p:cTn>
                                        <p:tgtEl>
                                          <p:spTgt spid="773559"/>
                                        </p:tgtEl>
                                        <p:attrNameLst>
                                          <p:attrName>style.visibility</p:attrName>
                                        </p:attrNameLst>
                                      </p:cBhvr>
                                      <p:to>
                                        <p:strVal val="visible"/>
                                      </p:to>
                                    </p:set>
                                  </p:childTnLst>
                                </p:cTn>
                              </p:par>
                              <p:par>
                                <p:cTn id="436" presetID="1" presetClass="exit" presetSubtype="0" fill="hold" nodeType="withEffect">
                                  <p:stCondLst>
                                    <p:cond delay="0"/>
                                  </p:stCondLst>
                                  <p:childTnLst>
                                    <p:set>
                                      <p:cBhvr>
                                        <p:cTn id="437" dur="1" fill="hold">
                                          <p:stCondLst>
                                            <p:cond delay="0"/>
                                          </p:stCondLst>
                                        </p:cTn>
                                        <p:tgtEl>
                                          <p:spTgt spid="22"/>
                                        </p:tgtEl>
                                        <p:attrNameLst>
                                          <p:attrName>style.visibility</p:attrName>
                                        </p:attrNameLst>
                                      </p:cBhvr>
                                      <p:to>
                                        <p:strVal val="hidden"/>
                                      </p:to>
                                    </p:set>
                                  </p:childTnLst>
                                </p:cTn>
                              </p:par>
                              <p:par>
                                <p:cTn id="438" presetID="1" presetClass="entr" presetSubtype="0" fill="hold" nodeType="withEffect">
                                  <p:stCondLst>
                                    <p:cond delay="0"/>
                                  </p:stCondLst>
                                  <p:childTnLst>
                                    <p:set>
                                      <p:cBhvr>
                                        <p:cTn id="439" dur="1" fill="hold">
                                          <p:stCondLst>
                                            <p:cond delay="0"/>
                                          </p:stCondLst>
                                        </p:cTn>
                                        <p:tgtEl>
                                          <p:spTgt spid="18"/>
                                        </p:tgtEl>
                                        <p:attrNameLst>
                                          <p:attrName>style.visibility</p:attrName>
                                        </p:attrNameLst>
                                      </p:cBhvr>
                                      <p:to>
                                        <p:strVal val="visible"/>
                                      </p:to>
                                    </p:set>
                                  </p:childTnLst>
                                </p:cTn>
                              </p:par>
                            </p:childTnLst>
                          </p:cTn>
                        </p:par>
                        <p:par>
                          <p:cTn id="440" fill="hold">
                            <p:stCondLst>
                              <p:cond delay="0"/>
                            </p:stCondLst>
                            <p:childTnLst>
                              <p:par>
                                <p:cTn id="441" presetID="1" presetClass="entr" presetSubtype="0" fill="hold" grpId="3" nodeType="afterEffect">
                                  <p:stCondLst>
                                    <p:cond delay="0"/>
                                  </p:stCondLst>
                                  <p:childTnLst>
                                    <p:set>
                                      <p:cBhvr>
                                        <p:cTn id="442"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443" fill="hold">
                      <p:stCondLst>
                        <p:cond delay="indefinite"/>
                      </p:stCondLst>
                      <p:childTnLst>
                        <p:par>
                          <p:cTn id="444" fill="hold">
                            <p:stCondLst>
                              <p:cond delay="0"/>
                            </p:stCondLst>
                            <p:childTnLst>
                              <p:par>
                                <p:cTn id="445" presetID="1" presetClass="entr" presetSubtype="0" fill="hold" grpId="3" nodeType="clickEffect">
                                  <p:stCondLst>
                                    <p:cond delay="0"/>
                                  </p:stCondLst>
                                  <p:childTnLst>
                                    <p:set>
                                      <p:cBhvr>
                                        <p:cTn id="446"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par>
                          <p:cTn id="447" fill="hold">
                            <p:stCondLst>
                              <p:cond delay="0"/>
                            </p:stCondLst>
                            <p:childTnLst>
                              <p:par>
                                <p:cTn id="448" presetID="1" presetClass="entr" presetSubtype="0" fill="hold" nodeType="afterEffect">
                                  <p:stCondLst>
                                    <p:cond delay="0"/>
                                  </p:stCondLst>
                                  <p:childTnLst>
                                    <p:set>
                                      <p:cBhvr>
                                        <p:cTn id="449" dur="1" fill="hold">
                                          <p:stCondLst>
                                            <p:cond delay="0"/>
                                          </p:stCondLst>
                                        </p:cTn>
                                        <p:tgtEl>
                                          <p:spTgt spid="11"/>
                                        </p:tgtEl>
                                        <p:attrNameLst>
                                          <p:attrName>style.visibility</p:attrName>
                                        </p:attrNameLst>
                                      </p:cBhvr>
                                      <p:to>
                                        <p:strVal val="visible"/>
                                      </p:to>
                                    </p:set>
                                  </p:childTnLst>
                                </p:cTn>
                              </p:par>
                              <p:par>
                                <p:cTn id="450" presetID="1" presetClass="exit" presetSubtype="0" fill="hold" nodeType="withEffect">
                                  <p:stCondLst>
                                    <p:cond delay="0"/>
                                  </p:stCondLst>
                                  <p:childTnLst>
                                    <p:set>
                                      <p:cBhvr>
                                        <p:cTn id="451" dur="1" fill="hold">
                                          <p:stCondLst>
                                            <p:cond delay="0"/>
                                          </p:stCondLst>
                                        </p:cTn>
                                        <p:tgtEl>
                                          <p:spTgt spid="773559"/>
                                        </p:tgtEl>
                                        <p:attrNameLst>
                                          <p:attrName>style.visibility</p:attrName>
                                        </p:attrNameLst>
                                      </p:cBhvr>
                                      <p:to>
                                        <p:strVal val="hidden"/>
                                      </p:to>
                                    </p:set>
                                  </p:childTnLst>
                                </p:cTn>
                              </p:par>
                              <p:par>
                                <p:cTn id="452" presetID="1" presetClass="entr" presetSubtype="0" fill="hold" nodeType="withEffect">
                                  <p:stCondLst>
                                    <p:cond delay="0"/>
                                  </p:stCondLst>
                                  <p:childTnLst>
                                    <p:set>
                                      <p:cBhvr>
                                        <p:cTn id="453" dur="1" fill="hold">
                                          <p:stCondLst>
                                            <p:cond delay="0"/>
                                          </p:stCondLst>
                                        </p:cTn>
                                        <p:tgtEl>
                                          <p:spTgt spid="773560"/>
                                        </p:tgtEl>
                                        <p:attrNameLst>
                                          <p:attrName>style.visibility</p:attrName>
                                        </p:attrNameLst>
                                      </p:cBhvr>
                                      <p:to>
                                        <p:strVal val="visible"/>
                                      </p:to>
                                    </p:set>
                                  </p:childTnLst>
                                </p:cTn>
                              </p:par>
                              <p:par>
                                <p:cTn id="454" presetID="1" presetClass="entr" presetSubtype="0" fill="hold" nodeType="withEffect">
                                  <p:stCondLst>
                                    <p:cond delay="0"/>
                                  </p:stCondLst>
                                  <p:childTnLst>
                                    <p:set>
                                      <p:cBhvr>
                                        <p:cTn id="455" dur="1" fill="hold">
                                          <p:stCondLst>
                                            <p:cond delay="0"/>
                                          </p:stCondLst>
                                        </p:cTn>
                                        <p:tgtEl>
                                          <p:spTgt spid="773561"/>
                                        </p:tgtEl>
                                        <p:attrNameLst>
                                          <p:attrName>style.visibility</p:attrName>
                                        </p:attrNameLst>
                                      </p:cBhvr>
                                      <p:to>
                                        <p:strVal val="visible"/>
                                      </p:to>
                                    </p:set>
                                  </p:childTnLst>
                                </p:cTn>
                              </p:par>
                            </p:childTnLst>
                          </p:cTn>
                        </p:par>
                        <p:par>
                          <p:cTn id="456" fill="hold">
                            <p:stCondLst>
                              <p:cond delay="0"/>
                            </p:stCondLst>
                            <p:childTnLst>
                              <p:par>
                                <p:cTn id="457" presetID="1" presetClass="entr" presetSubtype="0" fill="hold" grpId="4" nodeType="afterEffect">
                                  <p:stCondLst>
                                    <p:cond delay="0"/>
                                  </p:stCondLst>
                                  <p:childTnLst>
                                    <p:set>
                                      <p:cBhvr>
                                        <p:cTn id="458"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459" fill="hold">
                      <p:stCondLst>
                        <p:cond delay="indefinite"/>
                      </p:stCondLst>
                      <p:childTnLst>
                        <p:par>
                          <p:cTn id="460" fill="hold">
                            <p:stCondLst>
                              <p:cond delay="0"/>
                            </p:stCondLst>
                            <p:childTnLst>
                              <p:par>
                                <p:cTn id="461" presetID="1" presetClass="entr" presetSubtype="0" fill="hold" grpId="4" nodeType="clickEffect">
                                  <p:stCondLst>
                                    <p:cond delay="0"/>
                                  </p:stCondLst>
                                  <p:childTnLst>
                                    <p:set>
                                      <p:cBhvr>
                                        <p:cTn id="462"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463" fill="hold">
                      <p:stCondLst>
                        <p:cond delay="indefinite"/>
                      </p:stCondLst>
                      <p:childTnLst>
                        <p:par>
                          <p:cTn id="464" fill="hold">
                            <p:stCondLst>
                              <p:cond delay="0"/>
                            </p:stCondLst>
                            <p:childTnLst>
                              <p:par>
                                <p:cTn id="465" presetID="1" presetClass="exit" presetSubtype="0" fill="hold" nodeType="clickEffect">
                                  <p:stCondLst>
                                    <p:cond delay="0"/>
                                  </p:stCondLst>
                                  <p:childTnLst>
                                    <p:set>
                                      <p:cBhvr>
                                        <p:cTn id="466" dur="1" fill="hold">
                                          <p:stCondLst>
                                            <p:cond delay="0"/>
                                          </p:stCondLst>
                                        </p:cTn>
                                        <p:tgtEl>
                                          <p:spTgt spid="773560"/>
                                        </p:tgtEl>
                                        <p:attrNameLst>
                                          <p:attrName>style.visibility</p:attrName>
                                        </p:attrNameLst>
                                      </p:cBhvr>
                                      <p:to>
                                        <p:strVal val="hidden"/>
                                      </p:to>
                                    </p:set>
                                  </p:childTnLst>
                                </p:cTn>
                              </p:par>
                              <p:par>
                                <p:cTn id="467" presetID="1" presetClass="entr" presetSubtype="0" fill="hold" nodeType="withEffect">
                                  <p:stCondLst>
                                    <p:cond delay="0"/>
                                  </p:stCondLst>
                                  <p:childTnLst>
                                    <p:set>
                                      <p:cBhvr>
                                        <p:cTn id="468" dur="1" fill="hold">
                                          <p:stCondLst>
                                            <p:cond delay="0"/>
                                          </p:stCondLst>
                                        </p:cTn>
                                        <p:tgtEl>
                                          <p:spTgt spid="773554"/>
                                        </p:tgtEl>
                                        <p:attrNameLst>
                                          <p:attrName>style.visibility</p:attrName>
                                        </p:attrNameLst>
                                      </p:cBhvr>
                                      <p:to>
                                        <p:strVal val="visible"/>
                                      </p:to>
                                    </p:set>
                                  </p:childTnLst>
                                </p:cTn>
                              </p:par>
                              <p:par>
                                <p:cTn id="469" presetID="1" presetClass="exit" presetSubtype="0" fill="hold" nodeType="withEffect">
                                  <p:stCondLst>
                                    <p:cond delay="0"/>
                                  </p:stCondLst>
                                  <p:childTnLst>
                                    <p:set>
                                      <p:cBhvr>
                                        <p:cTn id="470" dur="1" fill="hold">
                                          <p:stCondLst>
                                            <p:cond delay="0"/>
                                          </p:stCondLst>
                                        </p:cTn>
                                        <p:tgtEl>
                                          <p:spTgt spid="18"/>
                                        </p:tgtEl>
                                        <p:attrNameLst>
                                          <p:attrName>style.visibility</p:attrName>
                                        </p:attrNameLst>
                                      </p:cBhvr>
                                      <p:to>
                                        <p:strVal val="hidden"/>
                                      </p:to>
                                    </p:set>
                                  </p:childTnLst>
                                </p:cTn>
                              </p:par>
                              <p:par>
                                <p:cTn id="471" presetID="1" presetClass="entr" presetSubtype="0" fill="hold" nodeType="withEffect">
                                  <p:stCondLst>
                                    <p:cond delay="0"/>
                                  </p:stCondLst>
                                  <p:childTnLst>
                                    <p:set>
                                      <p:cBhvr>
                                        <p:cTn id="472" dur="1" fill="hold">
                                          <p:stCondLst>
                                            <p:cond delay="0"/>
                                          </p:stCondLst>
                                        </p:cTn>
                                        <p:tgtEl>
                                          <p:spTgt spid="19"/>
                                        </p:tgtEl>
                                        <p:attrNameLst>
                                          <p:attrName>style.visibility</p:attrName>
                                        </p:attrNameLst>
                                      </p:cBhvr>
                                      <p:to>
                                        <p:strVal val="visible"/>
                                      </p:to>
                                    </p:set>
                                  </p:childTnLst>
                                </p:cTn>
                              </p:par>
                            </p:childTnLst>
                          </p:cTn>
                        </p:par>
                        <p:par>
                          <p:cTn id="473" fill="hold">
                            <p:stCondLst>
                              <p:cond delay="0"/>
                            </p:stCondLst>
                            <p:childTnLst>
                              <p:par>
                                <p:cTn id="474" presetID="1" presetClass="entr" presetSubtype="0" fill="hold" grpId="4" nodeType="afterEffect">
                                  <p:stCondLst>
                                    <p:cond delay="0"/>
                                  </p:stCondLst>
                                  <p:childTnLst>
                                    <p:set>
                                      <p:cBhvr>
                                        <p:cTn id="475"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476" fill="hold">
                      <p:stCondLst>
                        <p:cond delay="indefinite"/>
                      </p:stCondLst>
                      <p:childTnLst>
                        <p:par>
                          <p:cTn id="477" fill="hold">
                            <p:stCondLst>
                              <p:cond delay="0"/>
                            </p:stCondLst>
                            <p:childTnLst>
                              <p:par>
                                <p:cTn id="478" presetID="0" presetClass="path" presetSubtype="0" accel="50000" decel="50000" fill="hold" grpId="0" nodeType="clickEffect">
                                  <p:stCondLst>
                                    <p:cond delay="0"/>
                                  </p:stCondLst>
                                  <p:childTnLst>
                                    <p:animMotion origin="layout" path="M 3.61111E-6 -2.22222E-6 C 0.02604 0.02685 0.05121 0.05347 0.07639 0.05371 C 0.10156 0.05394 0.13576 0.01273 0.15139 0.00209 " pathEditMode="relative" rAng="0" ptsTypes="aaa">
                                      <p:cBhvr>
                                        <p:cTn id="479" dur="1000" fill="hold"/>
                                        <p:tgtEl>
                                          <p:spTgt spid="773546"/>
                                        </p:tgtEl>
                                        <p:attrNameLst>
                                          <p:attrName>ppt_x</p:attrName>
                                          <p:attrName>ppt_y</p:attrName>
                                        </p:attrNameLst>
                                      </p:cBhvr>
                                      <p:rCtr x="76" y="27"/>
                                    </p:animMotion>
                                  </p:childTnLst>
                                </p:cTn>
                              </p:par>
                              <p:par>
                                <p:cTn id="480" presetID="0" presetClass="path" presetSubtype="0" accel="50000" decel="50000" fill="hold" grpId="1" nodeType="withEffect">
                                  <p:stCondLst>
                                    <p:cond delay="0"/>
                                  </p:stCondLst>
                                  <p:childTnLst>
                                    <p:animMotion origin="layout" path="M 0.37204 0.00023 C 0.35885 -0.0088 0.31892 -0.0537 0.29427 -0.0537 C 0.26961 -0.0537 0.23906 -0.01065 0.22448 0.00069 " pathEditMode="relative" rAng="0" ptsTypes="aaa">
                                      <p:cBhvr>
                                        <p:cTn id="481" dur="1000" fill="hold"/>
                                        <p:tgtEl>
                                          <p:spTgt spid="773543"/>
                                        </p:tgtEl>
                                        <p:attrNameLst>
                                          <p:attrName>ppt_x</p:attrName>
                                          <p:attrName>ppt_y</p:attrName>
                                        </p:attrNameLst>
                                      </p:cBhvr>
                                      <p:rCtr x="-74" y="-27"/>
                                    </p:animMotion>
                                  </p:childTnLst>
                                </p:cTn>
                              </p:par>
                            </p:childTnLst>
                          </p:cTn>
                        </p:par>
                        <p:par>
                          <p:cTn id="482" fill="hold">
                            <p:stCondLst>
                              <p:cond delay="1000"/>
                            </p:stCondLst>
                            <p:childTnLst>
                              <p:par>
                                <p:cTn id="483" presetID="1" presetClass="entr" presetSubtype="0" fill="hold" grpId="4" nodeType="afterEffect">
                                  <p:stCondLst>
                                    <p:cond delay="0"/>
                                  </p:stCondLst>
                                  <p:childTnLst>
                                    <p:set>
                                      <p:cBhvr>
                                        <p:cTn id="484"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485" fill="hold">
                      <p:stCondLst>
                        <p:cond delay="indefinite"/>
                      </p:stCondLst>
                      <p:childTnLst>
                        <p:par>
                          <p:cTn id="486" fill="hold">
                            <p:stCondLst>
                              <p:cond delay="0"/>
                            </p:stCondLst>
                            <p:childTnLst>
                              <p:par>
                                <p:cTn id="487" presetID="1" presetClass="entr" presetSubtype="0" fill="hold" nodeType="clickEffect">
                                  <p:stCondLst>
                                    <p:cond delay="0"/>
                                  </p:stCondLst>
                                  <p:childTnLst>
                                    <p:set>
                                      <p:cBhvr>
                                        <p:cTn id="488" dur="1" fill="hold">
                                          <p:stCondLst>
                                            <p:cond delay="0"/>
                                          </p:stCondLst>
                                        </p:cTn>
                                        <p:tgtEl>
                                          <p:spTgt spid="12"/>
                                        </p:tgtEl>
                                        <p:attrNameLst>
                                          <p:attrName>style.visibility</p:attrName>
                                        </p:attrNameLst>
                                      </p:cBhvr>
                                      <p:to>
                                        <p:strVal val="visible"/>
                                      </p:to>
                                    </p:set>
                                  </p:childTnLst>
                                </p:cTn>
                              </p:par>
                              <p:par>
                                <p:cTn id="489" presetID="1" presetClass="exit" presetSubtype="0" fill="hold" nodeType="withEffect">
                                  <p:stCondLst>
                                    <p:cond delay="0"/>
                                  </p:stCondLst>
                                  <p:childTnLst>
                                    <p:set>
                                      <p:cBhvr>
                                        <p:cTn id="490" dur="1" fill="hold">
                                          <p:stCondLst>
                                            <p:cond delay="0"/>
                                          </p:stCondLst>
                                        </p:cTn>
                                        <p:tgtEl>
                                          <p:spTgt spid="773561"/>
                                        </p:tgtEl>
                                        <p:attrNameLst>
                                          <p:attrName>style.visibility</p:attrName>
                                        </p:attrNameLst>
                                      </p:cBhvr>
                                      <p:to>
                                        <p:strVal val="hidden"/>
                                      </p:to>
                                    </p:set>
                                  </p:childTnLst>
                                </p:cTn>
                              </p:par>
                              <p:par>
                                <p:cTn id="491" presetID="1" presetClass="entr" presetSubtype="0" fill="hold" nodeType="withEffect">
                                  <p:stCondLst>
                                    <p:cond delay="0"/>
                                  </p:stCondLst>
                                  <p:childTnLst>
                                    <p:set>
                                      <p:cBhvr>
                                        <p:cTn id="492" dur="1" fill="hold">
                                          <p:stCondLst>
                                            <p:cond delay="0"/>
                                          </p:stCondLst>
                                        </p:cTn>
                                        <p:tgtEl>
                                          <p:spTgt spid="773562"/>
                                        </p:tgtEl>
                                        <p:attrNameLst>
                                          <p:attrName>style.visibility</p:attrName>
                                        </p:attrNameLst>
                                      </p:cBhvr>
                                      <p:to>
                                        <p:strVal val="visible"/>
                                      </p:to>
                                    </p:set>
                                  </p:childTnLst>
                                </p:cTn>
                              </p:par>
                            </p:childTnLst>
                          </p:cTn>
                        </p:par>
                        <p:par>
                          <p:cTn id="493" fill="hold">
                            <p:stCondLst>
                              <p:cond delay="0"/>
                            </p:stCondLst>
                            <p:childTnLst>
                              <p:par>
                                <p:cTn id="494" presetID="1" presetClass="entr" presetSubtype="0" fill="hold" grpId="5" nodeType="afterEffect">
                                  <p:stCondLst>
                                    <p:cond delay="0"/>
                                  </p:stCondLst>
                                  <p:childTnLst>
                                    <p:set>
                                      <p:cBhvr>
                                        <p:cTn id="495"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496" fill="hold">
                      <p:stCondLst>
                        <p:cond delay="indefinite"/>
                      </p:stCondLst>
                      <p:childTnLst>
                        <p:par>
                          <p:cTn id="497" fill="hold">
                            <p:stCondLst>
                              <p:cond delay="0"/>
                            </p:stCondLst>
                            <p:childTnLst>
                              <p:par>
                                <p:cTn id="498" presetID="1" presetClass="entr" presetSubtype="0" fill="hold" grpId="5" nodeType="clickEffect">
                                  <p:stCondLst>
                                    <p:cond delay="0"/>
                                  </p:stCondLst>
                                  <p:childTnLst>
                                    <p:set>
                                      <p:cBhvr>
                                        <p:cTn id="499"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500" fill="hold">
                      <p:stCondLst>
                        <p:cond delay="indefinite"/>
                      </p:stCondLst>
                      <p:childTnLst>
                        <p:par>
                          <p:cTn id="501" fill="hold">
                            <p:stCondLst>
                              <p:cond delay="0"/>
                            </p:stCondLst>
                            <p:childTnLst>
                              <p:par>
                                <p:cTn id="502" presetID="1" presetClass="exit" presetSubtype="0" fill="hold" nodeType="clickEffect">
                                  <p:stCondLst>
                                    <p:cond delay="0"/>
                                  </p:stCondLst>
                                  <p:childTnLst>
                                    <p:set>
                                      <p:cBhvr>
                                        <p:cTn id="503" dur="1" fill="hold">
                                          <p:stCondLst>
                                            <p:cond delay="0"/>
                                          </p:stCondLst>
                                        </p:cTn>
                                        <p:tgtEl>
                                          <p:spTgt spid="773554"/>
                                        </p:tgtEl>
                                        <p:attrNameLst>
                                          <p:attrName>style.visibility</p:attrName>
                                        </p:attrNameLst>
                                      </p:cBhvr>
                                      <p:to>
                                        <p:strVal val="hidden"/>
                                      </p:to>
                                    </p:set>
                                  </p:childTnLst>
                                </p:cTn>
                              </p:par>
                              <p:par>
                                <p:cTn id="504" presetID="1" presetClass="entr" presetSubtype="0" fill="hold" nodeType="withEffect">
                                  <p:stCondLst>
                                    <p:cond delay="0"/>
                                  </p:stCondLst>
                                  <p:childTnLst>
                                    <p:set>
                                      <p:cBhvr>
                                        <p:cTn id="505" dur="1" fill="hold">
                                          <p:stCondLst>
                                            <p:cond delay="0"/>
                                          </p:stCondLst>
                                        </p:cTn>
                                        <p:tgtEl>
                                          <p:spTgt spid="773563"/>
                                        </p:tgtEl>
                                        <p:attrNameLst>
                                          <p:attrName>style.visibility</p:attrName>
                                        </p:attrNameLst>
                                      </p:cBhvr>
                                      <p:to>
                                        <p:strVal val="visible"/>
                                      </p:to>
                                    </p:set>
                                  </p:childTnLst>
                                </p:cTn>
                              </p:par>
                              <p:par>
                                <p:cTn id="506" presetID="1" presetClass="exit" presetSubtype="0" fill="hold" nodeType="withEffect">
                                  <p:stCondLst>
                                    <p:cond delay="0"/>
                                  </p:stCondLst>
                                  <p:childTnLst>
                                    <p:set>
                                      <p:cBhvr>
                                        <p:cTn id="507" dur="1" fill="hold">
                                          <p:stCondLst>
                                            <p:cond delay="0"/>
                                          </p:stCondLst>
                                        </p:cTn>
                                        <p:tgtEl>
                                          <p:spTgt spid="19"/>
                                        </p:tgtEl>
                                        <p:attrNameLst>
                                          <p:attrName>style.visibility</p:attrName>
                                        </p:attrNameLst>
                                      </p:cBhvr>
                                      <p:to>
                                        <p:strVal val="hidden"/>
                                      </p:to>
                                    </p:set>
                                  </p:childTnLst>
                                </p:cTn>
                              </p:par>
                              <p:par>
                                <p:cTn id="508" presetID="1" presetClass="entr" presetSubtype="0" fill="hold" nodeType="withEffect">
                                  <p:stCondLst>
                                    <p:cond delay="0"/>
                                  </p:stCondLst>
                                  <p:childTnLst>
                                    <p:set>
                                      <p:cBhvr>
                                        <p:cTn id="509" dur="1" fill="hold">
                                          <p:stCondLst>
                                            <p:cond delay="0"/>
                                          </p:stCondLst>
                                        </p:cTn>
                                        <p:tgtEl>
                                          <p:spTgt spid="21"/>
                                        </p:tgtEl>
                                        <p:attrNameLst>
                                          <p:attrName>style.visibility</p:attrName>
                                        </p:attrNameLst>
                                      </p:cBhvr>
                                      <p:to>
                                        <p:strVal val="visible"/>
                                      </p:to>
                                    </p:set>
                                  </p:childTnLst>
                                </p:cTn>
                              </p:par>
                            </p:childTnLst>
                          </p:cTn>
                        </p:par>
                        <p:par>
                          <p:cTn id="510" fill="hold">
                            <p:stCondLst>
                              <p:cond delay="0"/>
                            </p:stCondLst>
                            <p:childTnLst>
                              <p:par>
                                <p:cTn id="511" presetID="1" presetClass="entr" presetSubtype="0" fill="hold" grpId="5" nodeType="afterEffect">
                                  <p:stCondLst>
                                    <p:cond delay="0"/>
                                  </p:stCondLst>
                                  <p:childTnLst>
                                    <p:set>
                                      <p:cBhvr>
                                        <p:cTn id="512"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513" fill="hold">
                      <p:stCondLst>
                        <p:cond delay="indefinite"/>
                      </p:stCondLst>
                      <p:childTnLst>
                        <p:par>
                          <p:cTn id="514" fill="hold">
                            <p:stCondLst>
                              <p:cond delay="0"/>
                            </p:stCondLst>
                            <p:childTnLst>
                              <p:par>
                                <p:cTn id="515" presetID="0" presetClass="path" presetSubtype="0" accel="50000" decel="50000" fill="hold" nodeType="clickEffect">
                                  <p:stCondLst>
                                    <p:cond delay="0"/>
                                  </p:stCondLst>
                                  <p:childTnLst>
                                    <p:animMotion origin="layout" path="M -0.00226 -0.00162 C 0.01667 0.00787 0.07483 0.05556 0.11302 0.05579 C 0.15122 0.05602 0.20313 0.01181 0.22691 0.00023 " pathEditMode="relative" rAng="0" ptsTypes="aaa">
                                      <p:cBhvr>
                                        <p:cTn id="516" dur="1000" fill="hold"/>
                                        <p:tgtEl>
                                          <p:spTgt spid="773547"/>
                                        </p:tgtEl>
                                        <p:attrNameLst>
                                          <p:attrName>ppt_x</p:attrName>
                                          <p:attrName>ppt_y</p:attrName>
                                        </p:attrNameLst>
                                      </p:cBhvr>
                                      <p:rCtr x="115" y="29"/>
                                    </p:animMotion>
                                  </p:childTnLst>
                                </p:cTn>
                              </p:par>
                              <p:par>
                                <p:cTn id="517" presetID="0" presetClass="path" presetSubtype="0" accel="50000" decel="50000" fill="hold" nodeType="withEffect">
                                  <p:stCondLst>
                                    <p:cond delay="0"/>
                                  </p:stCondLst>
                                  <p:childTnLst>
                                    <p:animMotion origin="layout" path="M -0.00243 0.00023 C -0.0217 -0.01157 -0.07812 -0.07037 -0.11528 -0.07037 C -0.15244 -0.07037 -0.20209 -0.01412 -0.225 0.00069 " pathEditMode="relative" rAng="0" ptsTypes="aaa">
                                      <p:cBhvr>
                                        <p:cTn id="518" dur="1000" fill="hold"/>
                                        <p:tgtEl>
                                          <p:spTgt spid="773550"/>
                                        </p:tgtEl>
                                        <p:attrNameLst>
                                          <p:attrName>ppt_x</p:attrName>
                                          <p:attrName>ppt_y</p:attrName>
                                        </p:attrNameLst>
                                      </p:cBhvr>
                                      <p:rCtr x="-111" y="-35"/>
                                    </p:animMotion>
                                  </p:childTnLst>
                                </p:cTn>
                              </p:par>
                            </p:childTnLst>
                          </p:cTn>
                        </p:par>
                        <p:par>
                          <p:cTn id="519" fill="hold">
                            <p:stCondLst>
                              <p:cond delay="1000"/>
                            </p:stCondLst>
                            <p:childTnLst>
                              <p:par>
                                <p:cTn id="520" presetID="1" presetClass="entr" presetSubtype="0" fill="hold" grpId="5" nodeType="afterEffect">
                                  <p:stCondLst>
                                    <p:cond delay="0"/>
                                  </p:stCondLst>
                                  <p:childTnLst>
                                    <p:set>
                                      <p:cBhvr>
                                        <p:cTn id="521"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522" fill="hold">
                      <p:stCondLst>
                        <p:cond delay="indefinite"/>
                      </p:stCondLst>
                      <p:childTnLst>
                        <p:par>
                          <p:cTn id="523" fill="hold">
                            <p:stCondLst>
                              <p:cond delay="0"/>
                            </p:stCondLst>
                            <p:childTnLst>
                              <p:par>
                                <p:cTn id="524" presetID="1" presetClass="entr" presetSubtype="0" fill="hold" nodeType="clickEffect">
                                  <p:stCondLst>
                                    <p:cond delay="0"/>
                                  </p:stCondLst>
                                  <p:childTnLst>
                                    <p:set>
                                      <p:cBhvr>
                                        <p:cTn id="525" dur="1" fill="hold">
                                          <p:stCondLst>
                                            <p:cond delay="0"/>
                                          </p:stCondLst>
                                        </p:cTn>
                                        <p:tgtEl>
                                          <p:spTgt spid="13"/>
                                        </p:tgtEl>
                                        <p:attrNameLst>
                                          <p:attrName>style.visibility</p:attrName>
                                        </p:attrNameLst>
                                      </p:cBhvr>
                                      <p:to>
                                        <p:strVal val="visible"/>
                                      </p:to>
                                    </p:set>
                                  </p:childTnLst>
                                </p:cTn>
                              </p:par>
                              <p:par>
                                <p:cTn id="526" presetID="1" presetClass="exit" presetSubtype="0" fill="hold" nodeType="withEffect">
                                  <p:stCondLst>
                                    <p:cond delay="0"/>
                                  </p:stCondLst>
                                  <p:childTnLst>
                                    <p:set>
                                      <p:cBhvr>
                                        <p:cTn id="527" dur="1" fill="hold">
                                          <p:stCondLst>
                                            <p:cond delay="0"/>
                                          </p:stCondLst>
                                        </p:cTn>
                                        <p:tgtEl>
                                          <p:spTgt spid="773562"/>
                                        </p:tgtEl>
                                        <p:attrNameLst>
                                          <p:attrName>style.visibility</p:attrName>
                                        </p:attrNameLst>
                                      </p:cBhvr>
                                      <p:to>
                                        <p:strVal val="hidden"/>
                                      </p:to>
                                    </p:set>
                                  </p:childTnLst>
                                </p:cTn>
                              </p:par>
                              <p:par>
                                <p:cTn id="528" presetID="1" presetClass="entr" presetSubtype="0" fill="hold" nodeType="withEffect">
                                  <p:stCondLst>
                                    <p:cond delay="0"/>
                                  </p:stCondLst>
                                  <p:childTnLst>
                                    <p:set>
                                      <p:cBhvr>
                                        <p:cTn id="529" dur="1" fill="hold">
                                          <p:stCondLst>
                                            <p:cond delay="0"/>
                                          </p:stCondLst>
                                        </p:cTn>
                                        <p:tgtEl>
                                          <p:spTgt spid="773564"/>
                                        </p:tgtEl>
                                        <p:attrNameLst>
                                          <p:attrName>style.visibility</p:attrName>
                                        </p:attrNameLst>
                                      </p:cBhvr>
                                      <p:to>
                                        <p:strVal val="visible"/>
                                      </p:to>
                                    </p:set>
                                  </p:childTnLst>
                                </p:cTn>
                              </p:par>
                            </p:childTnLst>
                          </p:cTn>
                        </p:par>
                        <p:par>
                          <p:cTn id="530" fill="hold">
                            <p:stCondLst>
                              <p:cond delay="0"/>
                            </p:stCondLst>
                            <p:childTnLst>
                              <p:par>
                                <p:cTn id="531" presetID="1" presetClass="entr" presetSubtype="0" fill="hold" grpId="6" nodeType="afterEffect">
                                  <p:stCondLst>
                                    <p:cond delay="0"/>
                                  </p:stCondLst>
                                  <p:childTnLst>
                                    <p:set>
                                      <p:cBhvr>
                                        <p:cTn id="532"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533" fill="hold">
                      <p:stCondLst>
                        <p:cond delay="indefinite"/>
                      </p:stCondLst>
                      <p:childTnLst>
                        <p:par>
                          <p:cTn id="534" fill="hold">
                            <p:stCondLst>
                              <p:cond delay="0"/>
                            </p:stCondLst>
                            <p:childTnLst>
                              <p:par>
                                <p:cTn id="535" presetID="1" presetClass="entr" presetSubtype="0" fill="hold" grpId="6" nodeType="clickEffect">
                                  <p:stCondLst>
                                    <p:cond delay="0"/>
                                  </p:stCondLst>
                                  <p:childTnLst>
                                    <p:set>
                                      <p:cBhvr>
                                        <p:cTn id="536"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537" fill="hold">
                      <p:stCondLst>
                        <p:cond delay="indefinite"/>
                      </p:stCondLst>
                      <p:childTnLst>
                        <p:par>
                          <p:cTn id="538" fill="hold">
                            <p:stCondLst>
                              <p:cond delay="0"/>
                            </p:stCondLst>
                            <p:childTnLst>
                              <p:par>
                                <p:cTn id="539" presetID="1" presetClass="exit" presetSubtype="0" fill="hold" nodeType="clickEffect">
                                  <p:stCondLst>
                                    <p:cond delay="0"/>
                                  </p:stCondLst>
                                  <p:childTnLst>
                                    <p:set>
                                      <p:cBhvr>
                                        <p:cTn id="540" dur="1" fill="hold">
                                          <p:stCondLst>
                                            <p:cond delay="0"/>
                                          </p:stCondLst>
                                        </p:cTn>
                                        <p:tgtEl>
                                          <p:spTgt spid="773563"/>
                                        </p:tgtEl>
                                        <p:attrNameLst>
                                          <p:attrName>style.visibility</p:attrName>
                                        </p:attrNameLst>
                                      </p:cBhvr>
                                      <p:to>
                                        <p:strVal val="hidden"/>
                                      </p:to>
                                    </p:set>
                                  </p:childTnLst>
                                </p:cTn>
                              </p:par>
                              <p:par>
                                <p:cTn id="541" presetID="1" presetClass="entr" presetSubtype="0" fill="hold" nodeType="withEffect">
                                  <p:stCondLst>
                                    <p:cond delay="0"/>
                                  </p:stCondLst>
                                  <p:childTnLst>
                                    <p:set>
                                      <p:cBhvr>
                                        <p:cTn id="542" dur="1" fill="hold">
                                          <p:stCondLst>
                                            <p:cond delay="0"/>
                                          </p:stCondLst>
                                        </p:cTn>
                                        <p:tgtEl>
                                          <p:spTgt spid="773553"/>
                                        </p:tgtEl>
                                        <p:attrNameLst>
                                          <p:attrName>style.visibility</p:attrName>
                                        </p:attrNameLst>
                                      </p:cBhvr>
                                      <p:to>
                                        <p:strVal val="visible"/>
                                      </p:to>
                                    </p:set>
                                  </p:childTnLst>
                                </p:cTn>
                              </p:par>
                              <p:par>
                                <p:cTn id="543" presetID="1" presetClass="exit" presetSubtype="0" fill="hold" nodeType="withEffect">
                                  <p:stCondLst>
                                    <p:cond delay="0"/>
                                  </p:stCondLst>
                                  <p:childTnLst>
                                    <p:set>
                                      <p:cBhvr>
                                        <p:cTn id="544" dur="1" fill="hold">
                                          <p:stCondLst>
                                            <p:cond delay="0"/>
                                          </p:stCondLst>
                                        </p:cTn>
                                        <p:tgtEl>
                                          <p:spTgt spid="21"/>
                                        </p:tgtEl>
                                        <p:attrNameLst>
                                          <p:attrName>style.visibility</p:attrName>
                                        </p:attrNameLst>
                                      </p:cBhvr>
                                      <p:to>
                                        <p:strVal val="hidden"/>
                                      </p:to>
                                    </p:set>
                                  </p:childTnLst>
                                </p:cTn>
                              </p:par>
                              <p:par>
                                <p:cTn id="545" presetID="1" presetClass="entr" presetSubtype="0" fill="hold" nodeType="withEffect">
                                  <p:stCondLst>
                                    <p:cond delay="0"/>
                                  </p:stCondLst>
                                  <p:childTnLst>
                                    <p:set>
                                      <p:cBhvr>
                                        <p:cTn id="546" dur="1" fill="hold">
                                          <p:stCondLst>
                                            <p:cond delay="0"/>
                                          </p:stCondLst>
                                        </p:cTn>
                                        <p:tgtEl>
                                          <p:spTgt spid="20"/>
                                        </p:tgtEl>
                                        <p:attrNameLst>
                                          <p:attrName>style.visibility</p:attrName>
                                        </p:attrNameLst>
                                      </p:cBhvr>
                                      <p:to>
                                        <p:strVal val="visible"/>
                                      </p:to>
                                    </p:set>
                                  </p:childTnLst>
                                </p:cTn>
                              </p:par>
                            </p:childTnLst>
                          </p:cTn>
                        </p:par>
                        <p:par>
                          <p:cTn id="547" fill="hold">
                            <p:stCondLst>
                              <p:cond delay="0"/>
                            </p:stCondLst>
                            <p:childTnLst>
                              <p:par>
                                <p:cTn id="548" presetID="1" presetClass="entr" presetSubtype="0" fill="hold" grpId="6" nodeType="afterEffect">
                                  <p:stCondLst>
                                    <p:cond delay="0"/>
                                  </p:stCondLst>
                                  <p:childTnLst>
                                    <p:set>
                                      <p:cBhvr>
                                        <p:cTn id="549"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550" fill="hold">
                      <p:stCondLst>
                        <p:cond delay="indefinite"/>
                      </p:stCondLst>
                      <p:childTnLst>
                        <p:par>
                          <p:cTn id="551" fill="hold">
                            <p:stCondLst>
                              <p:cond delay="0"/>
                            </p:stCondLst>
                            <p:childTnLst>
                              <p:par>
                                <p:cTn id="552" presetID="0" presetClass="path" presetSubtype="0" accel="50000" decel="50000" fill="hold" grpId="1" nodeType="clickEffect">
                                  <p:stCondLst>
                                    <p:cond delay="0"/>
                                  </p:stCondLst>
                                  <p:childTnLst>
                                    <p:animMotion origin="layout" path="M 0.14687 0.00023 C 0.15295 0.00486 0.17187 0.02847 0.18437 0.02847 C 0.19687 0.02847 0.21406 0.00602 0.22187 0.00023 " pathEditMode="relative" rAng="0" ptsTypes="aaa">
                                      <p:cBhvr>
                                        <p:cTn id="553" dur="1000" fill="hold"/>
                                        <p:tgtEl>
                                          <p:spTgt spid="773546"/>
                                        </p:tgtEl>
                                        <p:attrNameLst>
                                          <p:attrName>ppt_x</p:attrName>
                                          <p:attrName>ppt_y</p:attrName>
                                        </p:attrNameLst>
                                      </p:cBhvr>
                                      <p:rCtr x="38" y="14"/>
                                    </p:animMotion>
                                  </p:childTnLst>
                                </p:cTn>
                              </p:par>
                              <p:par>
                                <p:cTn id="554" presetID="0" presetClass="path" presetSubtype="0" accel="50000" decel="50000" fill="hold" grpId="1" nodeType="withEffect">
                                  <p:stCondLst>
                                    <p:cond delay="0"/>
                                  </p:stCondLst>
                                  <p:childTnLst>
                                    <p:animMotion origin="layout" path="M 0.52257 1.11022E-16 C 0.51632 -0.00694 0.4974 -0.04236 0.48507 -0.04236 C 0.47275 -0.04236 0.45643 -0.00856 0.44896 0.00023 " pathEditMode="relative" rAng="0" ptsTypes="aaa">
                                      <p:cBhvr>
                                        <p:cTn id="555" dur="1000" fill="hold"/>
                                        <p:tgtEl>
                                          <p:spTgt spid="773542"/>
                                        </p:tgtEl>
                                        <p:attrNameLst>
                                          <p:attrName>ppt_x</p:attrName>
                                          <p:attrName>ppt_y</p:attrName>
                                        </p:attrNameLst>
                                      </p:cBhvr>
                                      <p:rCtr x="-37" y="-21"/>
                                    </p:animMotion>
                                  </p:childTnLst>
                                </p:cTn>
                              </p:par>
                            </p:childTnLst>
                          </p:cTn>
                        </p:par>
                        <p:par>
                          <p:cTn id="556" fill="hold">
                            <p:stCondLst>
                              <p:cond delay="1000"/>
                            </p:stCondLst>
                            <p:childTnLst>
                              <p:par>
                                <p:cTn id="557" presetID="1" presetClass="entr" presetSubtype="0" fill="hold" grpId="6" nodeType="afterEffect">
                                  <p:stCondLst>
                                    <p:cond delay="0"/>
                                  </p:stCondLst>
                                  <p:childTnLst>
                                    <p:set>
                                      <p:cBhvr>
                                        <p:cTn id="558"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559" fill="hold">
                      <p:stCondLst>
                        <p:cond delay="indefinite"/>
                      </p:stCondLst>
                      <p:childTnLst>
                        <p:par>
                          <p:cTn id="560" fill="hold">
                            <p:stCondLst>
                              <p:cond delay="0"/>
                            </p:stCondLst>
                            <p:childTnLst>
                              <p:par>
                                <p:cTn id="561" presetID="1" presetClass="entr" presetSubtype="0" fill="hold" nodeType="clickEffect">
                                  <p:stCondLst>
                                    <p:cond delay="0"/>
                                  </p:stCondLst>
                                  <p:childTnLst>
                                    <p:set>
                                      <p:cBhvr>
                                        <p:cTn id="562" dur="1" fill="hold">
                                          <p:stCondLst>
                                            <p:cond delay="0"/>
                                          </p:stCondLst>
                                        </p:cTn>
                                        <p:tgtEl>
                                          <p:spTgt spid="14"/>
                                        </p:tgtEl>
                                        <p:attrNameLst>
                                          <p:attrName>style.visibility</p:attrName>
                                        </p:attrNameLst>
                                      </p:cBhvr>
                                      <p:to>
                                        <p:strVal val="visible"/>
                                      </p:to>
                                    </p:set>
                                  </p:childTnLst>
                                </p:cTn>
                              </p:par>
                              <p:par>
                                <p:cTn id="563" presetID="1" presetClass="exit" presetSubtype="0" fill="hold" nodeType="withEffect">
                                  <p:stCondLst>
                                    <p:cond delay="0"/>
                                  </p:stCondLst>
                                  <p:childTnLst>
                                    <p:set>
                                      <p:cBhvr>
                                        <p:cTn id="564" dur="1" fill="hold">
                                          <p:stCondLst>
                                            <p:cond delay="0"/>
                                          </p:stCondLst>
                                        </p:cTn>
                                        <p:tgtEl>
                                          <p:spTgt spid="773564"/>
                                        </p:tgtEl>
                                        <p:attrNameLst>
                                          <p:attrName>style.visibility</p:attrName>
                                        </p:attrNameLst>
                                      </p:cBhvr>
                                      <p:to>
                                        <p:strVal val="hidden"/>
                                      </p:to>
                                    </p:set>
                                  </p:childTnLst>
                                </p:cTn>
                              </p:par>
                              <p:par>
                                <p:cTn id="565" presetID="1" presetClass="exit" presetSubtype="0" fill="hold" nodeType="withEffect">
                                  <p:stCondLst>
                                    <p:cond delay="0"/>
                                  </p:stCondLst>
                                  <p:childTnLst>
                                    <p:set>
                                      <p:cBhvr>
                                        <p:cTn id="566" dur="1" fill="hold">
                                          <p:stCondLst>
                                            <p:cond delay="0"/>
                                          </p:stCondLst>
                                        </p:cTn>
                                        <p:tgtEl>
                                          <p:spTgt spid="773553"/>
                                        </p:tgtEl>
                                        <p:attrNameLst>
                                          <p:attrName>style.visibility</p:attrName>
                                        </p:attrNameLst>
                                      </p:cBhvr>
                                      <p:to>
                                        <p:strVal val="hidden"/>
                                      </p:to>
                                    </p:set>
                                  </p:childTnLst>
                                </p:cTn>
                              </p:par>
                              <p:par>
                                <p:cTn id="567" presetID="1" presetClass="entr" presetSubtype="0" fill="hold" nodeType="withEffect">
                                  <p:stCondLst>
                                    <p:cond delay="0"/>
                                  </p:stCondLst>
                                  <p:childTnLst>
                                    <p:set>
                                      <p:cBhvr>
                                        <p:cTn id="568" dur="1" fill="hold">
                                          <p:stCondLst>
                                            <p:cond delay="0"/>
                                          </p:stCondLst>
                                        </p:cTn>
                                        <p:tgtEl>
                                          <p:spTgt spid="773566"/>
                                        </p:tgtEl>
                                        <p:attrNameLst>
                                          <p:attrName>style.visibility</p:attrName>
                                        </p:attrNameLst>
                                      </p:cBhvr>
                                      <p:to>
                                        <p:strVal val="visible"/>
                                      </p:to>
                                    </p:set>
                                  </p:childTnLst>
                                </p:cTn>
                              </p:par>
                            </p:childTnLst>
                          </p:cTn>
                        </p:par>
                        <p:par>
                          <p:cTn id="569" fill="hold">
                            <p:stCondLst>
                              <p:cond delay="0"/>
                            </p:stCondLst>
                            <p:childTnLst>
                              <p:par>
                                <p:cTn id="570" presetID="1" presetClass="entr" presetSubtype="0" fill="hold" grpId="7" nodeType="afterEffect">
                                  <p:stCondLst>
                                    <p:cond delay="0"/>
                                  </p:stCondLst>
                                  <p:childTnLst>
                                    <p:set>
                                      <p:cBhvr>
                                        <p:cTn id="571"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572" fill="hold">
                      <p:stCondLst>
                        <p:cond delay="indefinite"/>
                      </p:stCondLst>
                      <p:childTnLst>
                        <p:par>
                          <p:cTn id="573" fill="hold">
                            <p:stCondLst>
                              <p:cond delay="0"/>
                            </p:stCondLst>
                            <p:childTnLst>
                              <p:par>
                                <p:cTn id="574" presetID="1" presetClass="entr" presetSubtype="0" fill="hold" grpId="7" nodeType="clickEffect">
                                  <p:stCondLst>
                                    <p:cond delay="0"/>
                                  </p:stCondLst>
                                  <p:childTnLst>
                                    <p:set>
                                      <p:cBhvr>
                                        <p:cTn id="575"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par>
                                <p:cTn id="576" presetID="1" presetClass="exit" presetSubtype="0" fill="hold" nodeType="withEffect">
                                  <p:stCondLst>
                                    <p:cond delay="0"/>
                                  </p:stCondLst>
                                  <p:childTnLst>
                                    <p:set>
                                      <p:cBhvr>
                                        <p:cTn id="577" dur="1" fill="hold">
                                          <p:stCondLst>
                                            <p:cond delay="0"/>
                                          </p:stCondLst>
                                        </p:cTn>
                                        <p:tgtEl>
                                          <p:spTgt spid="773566"/>
                                        </p:tgtEl>
                                        <p:attrNameLst>
                                          <p:attrName>style.visibility</p:attrName>
                                        </p:attrNameLst>
                                      </p:cBhvr>
                                      <p:to>
                                        <p:strVal val="hidden"/>
                                      </p:to>
                                    </p:set>
                                  </p:childTnLst>
                                </p:cTn>
                              </p:par>
                              <p:par>
                                <p:cTn id="578" presetID="1" presetClass="entr" presetSubtype="0" fill="hold" nodeType="withEffect">
                                  <p:stCondLst>
                                    <p:cond delay="0"/>
                                  </p:stCondLst>
                                  <p:childTnLst>
                                    <p:set>
                                      <p:cBhvr>
                                        <p:cTn id="579" dur="1" fill="hold">
                                          <p:stCondLst>
                                            <p:cond delay="0"/>
                                          </p:stCondLst>
                                        </p:cTn>
                                        <p:tgtEl>
                                          <p:spTgt spid="773565"/>
                                        </p:tgtEl>
                                        <p:attrNameLst>
                                          <p:attrName>style.visibility</p:attrName>
                                        </p:attrNameLst>
                                      </p:cBhvr>
                                      <p:to>
                                        <p:strVal val="visible"/>
                                      </p:to>
                                    </p:set>
                                  </p:childTnLst>
                                </p:cTn>
                              </p:par>
                              <p:par>
                                <p:cTn id="580" presetID="1" presetClass="entr" presetSubtype="0" fill="hold" nodeType="withEffect">
                                  <p:stCondLst>
                                    <p:cond delay="0"/>
                                  </p:stCondLst>
                                  <p:childTnLst>
                                    <p:set>
                                      <p:cBhvr>
                                        <p:cTn id="581" dur="1" fill="hold">
                                          <p:stCondLst>
                                            <p:cond delay="0"/>
                                          </p:stCondLst>
                                        </p:cTn>
                                        <p:tgtEl>
                                          <p:spTgt spid="773563"/>
                                        </p:tgtEl>
                                        <p:attrNameLst>
                                          <p:attrName>style.visibility</p:attrName>
                                        </p:attrNameLst>
                                      </p:cBhvr>
                                      <p:to>
                                        <p:strVal val="visible"/>
                                      </p:to>
                                    </p:set>
                                  </p:childTnLst>
                                </p:cTn>
                              </p:par>
                              <p:par>
                                <p:cTn id="582" presetID="1" presetClass="exit" presetSubtype="0" fill="hold" nodeType="withEffect">
                                  <p:stCondLst>
                                    <p:cond delay="0"/>
                                  </p:stCondLst>
                                  <p:childTnLst>
                                    <p:set>
                                      <p:cBhvr>
                                        <p:cTn id="583" dur="1" fill="hold">
                                          <p:stCondLst>
                                            <p:cond delay="0"/>
                                          </p:stCondLst>
                                        </p:cTn>
                                        <p:tgtEl>
                                          <p:spTgt spid="20"/>
                                        </p:tgtEl>
                                        <p:attrNameLst>
                                          <p:attrName>style.visibility</p:attrName>
                                        </p:attrNameLst>
                                      </p:cBhvr>
                                      <p:to>
                                        <p:strVal val="hidden"/>
                                      </p:to>
                                    </p:set>
                                  </p:childTnLst>
                                </p:cTn>
                              </p:par>
                              <p:par>
                                <p:cTn id="584" presetID="1" presetClass="entr" presetSubtype="0" fill="hold" nodeType="withEffect">
                                  <p:stCondLst>
                                    <p:cond delay="0"/>
                                  </p:stCondLst>
                                  <p:childTnLst>
                                    <p:set>
                                      <p:cBhvr>
                                        <p:cTn id="585" dur="1" fill="hold">
                                          <p:stCondLst>
                                            <p:cond delay="0"/>
                                          </p:stCondLst>
                                        </p:cTn>
                                        <p:tgtEl>
                                          <p:spTgt spid="21"/>
                                        </p:tgtEl>
                                        <p:attrNameLst>
                                          <p:attrName>style.visibility</p:attrName>
                                        </p:attrNameLst>
                                      </p:cBhvr>
                                      <p:to>
                                        <p:strVal val="visible"/>
                                      </p:to>
                                    </p:set>
                                  </p:childTnLst>
                                </p:cTn>
                              </p:par>
                            </p:childTnLst>
                          </p:cTn>
                        </p:par>
                        <p:par>
                          <p:cTn id="586" fill="hold">
                            <p:stCondLst>
                              <p:cond delay="0"/>
                            </p:stCondLst>
                            <p:childTnLst>
                              <p:par>
                                <p:cTn id="587" presetID="1" presetClass="entr" presetSubtype="0" fill="hold" grpId="7" nodeType="afterEffect">
                                  <p:stCondLst>
                                    <p:cond delay="0"/>
                                  </p:stCondLst>
                                  <p:childTnLst>
                                    <p:set>
                                      <p:cBhvr>
                                        <p:cTn id="588"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589" fill="hold">
                      <p:stCondLst>
                        <p:cond delay="indefinite"/>
                      </p:stCondLst>
                      <p:childTnLst>
                        <p:par>
                          <p:cTn id="590" fill="hold">
                            <p:stCondLst>
                              <p:cond delay="0"/>
                            </p:stCondLst>
                            <p:childTnLst>
                              <p:par>
                                <p:cTn id="591" presetID="0" presetClass="path" presetSubtype="0" accel="50000" decel="50000" fill="hold" grpId="2" nodeType="clickEffect">
                                  <p:stCondLst>
                                    <p:cond delay="0"/>
                                  </p:stCondLst>
                                  <p:childTnLst>
                                    <p:animMotion origin="layout" path="M 0.22187 -0.00162 C 0.22865 0.00509 0.24878 0.03866 0.26146 0.03889 C 0.27413 0.03912 0.29062 0.00833 0.29826 0.00023 " pathEditMode="relative" rAng="0" ptsTypes="aaa">
                                      <p:cBhvr>
                                        <p:cTn id="592" dur="1000" fill="hold"/>
                                        <p:tgtEl>
                                          <p:spTgt spid="773546"/>
                                        </p:tgtEl>
                                        <p:attrNameLst>
                                          <p:attrName>ppt_x</p:attrName>
                                          <p:attrName>ppt_y</p:attrName>
                                        </p:attrNameLst>
                                      </p:cBhvr>
                                      <p:rCtr x="38" y="20"/>
                                    </p:animMotion>
                                  </p:childTnLst>
                                </p:cTn>
                              </p:par>
                              <p:par>
                                <p:cTn id="593" presetID="0" presetClass="path" presetSubtype="0" accel="50000" decel="50000" fill="hold" nodeType="withEffect">
                                  <p:stCondLst>
                                    <p:cond delay="0"/>
                                  </p:stCondLst>
                                  <p:childTnLst>
                                    <p:animMotion origin="layout" path="M 0.22274 0.00023 C 0.21702 -0.00556 0.2007 -0.03704 0.1882 -0.03704 C 0.1757 -0.03704 0.15643 -0.00718 0.14809 0.00069 " pathEditMode="relative" rAng="0" ptsTypes="aaa">
                                      <p:cBhvr>
                                        <p:cTn id="594" dur="1000" fill="hold"/>
                                        <p:tgtEl>
                                          <p:spTgt spid="773547"/>
                                        </p:tgtEl>
                                        <p:attrNameLst>
                                          <p:attrName>ppt_x</p:attrName>
                                          <p:attrName>ppt_y</p:attrName>
                                        </p:attrNameLst>
                                      </p:cBhvr>
                                      <p:rCtr x="-37" y="-19"/>
                                    </p:animMotion>
                                  </p:childTnLst>
                                </p:cTn>
                              </p:par>
                            </p:childTnLst>
                          </p:cTn>
                        </p:par>
                        <p:par>
                          <p:cTn id="595" fill="hold">
                            <p:stCondLst>
                              <p:cond delay="1000"/>
                            </p:stCondLst>
                            <p:childTnLst>
                              <p:par>
                                <p:cTn id="596" presetID="1" presetClass="entr" presetSubtype="0" fill="hold" grpId="7" nodeType="afterEffect">
                                  <p:stCondLst>
                                    <p:cond delay="0"/>
                                  </p:stCondLst>
                                  <p:childTnLst>
                                    <p:set>
                                      <p:cBhvr>
                                        <p:cTn id="597"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598" fill="hold">
                      <p:stCondLst>
                        <p:cond delay="indefinite"/>
                      </p:stCondLst>
                      <p:childTnLst>
                        <p:par>
                          <p:cTn id="599" fill="hold">
                            <p:stCondLst>
                              <p:cond delay="0"/>
                            </p:stCondLst>
                            <p:childTnLst>
                              <p:par>
                                <p:cTn id="600" presetID="1" presetClass="entr" presetSubtype="0" fill="hold" nodeType="clickEffect">
                                  <p:stCondLst>
                                    <p:cond delay="0"/>
                                  </p:stCondLst>
                                  <p:childTnLst>
                                    <p:set>
                                      <p:cBhvr>
                                        <p:cTn id="601" dur="1" fill="hold">
                                          <p:stCondLst>
                                            <p:cond delay="0"/>
                                          </p:stCondLst>
                                        </p:cTn>
                                        <p:tgtEl>
                                          <p:spTgt spid="15"/>
                                        </p:tgtEl>
                                        <p:attrNameLst>
                                          <p:attrName>style.visibility</p:attrName>
                                        </p:attrNameLst>
                                      </p:cBhvr>
                                      <p:to>
                                        <p:strVal val="visible"/>
                                      </p:to>
                                    </p:set>
                                  </p:childTnLst>
                                </p:cTn>
                              </p:par>
                              <p:par>
                                <p:cTn id="602" presetID="1" presetClass="exit" presetSubtype="0" fill="hold" nodeType="withEffect">
                                  <p:stCondLst>
                                    <p:cond delay="0"/>
                                  </p:stCondLst>
                                  <p:childTnLst>
                                    <p:set>
                                      <p:cBhvr>
                                        <p:cTn id="603" dur="1" fill="hold">
                                          <p:stCondLst>
                                            <p:cond delay="0"/>
                                          </p:stCondLst>
                                        </p:cTn>
                                        <p:tgtEl>
                                          <p:spTgt spid="773565"/>
                                        </p:tgtEl>
                                        <p:attrNameLst>
                                          <p:attrName>style.visibility</p:attrName>
                                        </p:attrNameLst>
                                      </p:cBhvr>
                                      <p:to>
                                        <p:strVal val="hidden"/>
                                      </p:to>
                                    </p:set>
                                  </p:childTnLst>
                                </p:cTn>
                              </p:par>
                              <p:par>
                                <p:cTn id="604" presetID="1" presetClass="exit" presetSubtype="0" fill="hold" nodeType="withEffect">
                                  <p:stCondLst>
                                    <p:cond delay="0"/>
                                  </p:stCondLst>
                                  <p:childTnLst>
                                    <p:set>
                                      <p:cBhvr>
                                        <p:cTn id="605" dur="1" fill="hold">
                                          <p:stCondLst>
                                            <p:cond delay="0"/>
                                          </p:stCondLst>
                                        </p:cTn>
                                        <p:tgtEl>
                                          <p:spTgt spid="773563"/>
                                        </p:tgtEl>
                                        <p:attrNameLst>
                                          <p:attrName>style.visibility</p:attrName>
                                        </p:attrNameLst>
                                      </p:cBhvr>
                                      <p:to>
                                        <p:strVal val="hidden"/>
                                      </p:to>
                                    </p:set>
                                  </p:childTnLst>
                                </p:cTn>
                              </p:par>
                              <p:par>
                                <p:cTn id="606" presetID="1" presetClass="entr" presetSubtype="0" fill="hold" nodeType="withEffect">
                                  <p:stCondLst>
                                    <p:cond delay="0"/>
                                  </p:stCondLst>
                                  <p:childTnLst>
                                    <p:set>
                                      <p:cBhvr>
                                        <p:cTn id="607" dur="1" fill="hold">
                                          <p:stCondLst>
                                            <p:cond delay="0"/>
                                          </p:stCondLst>
                                        </p:cTn>
                                        <p:tgtEl>
                                          <p:spTgt spid="773567"/>
                                        </p:tgtEl>
                                        <p:attrNameLst>
                                          <p:attrName>style.visibility</p:attrName>
                                        </p:attrNameLst>
                                      </p:cBhvr>
                                      <p:to>
                                        <p:strVal val="visible"/>
                                      </p:to>
                                    </p:set>
                                  </p:childTnLst>
                                </p:cTn>
                              </p:par>
                            </p:childTnLst>
                          </p:cTn>
                        </p:par>
                        <p:par>
                          <p:cTn id="608" fill="hold">
                            <p:stCondLst>
                              <p:cond delay="0"/>
                            </p:stCondLst>
                            <p:childTnLst>
                              <p:par>
                                <p:cTn id="609" presetID="1" presetClass="entr" presetSubtype="0" fill="hold" grpId="8" nodeType="afterEffect">
                                  <p:stCondLst>
                                    <p:cond delay="0"/>
                                  </p:stCondLst>
                                  <p:childTnLst>
                                    <p:set>
                                      <p:cBhvr>
                                        <p:cTn id="610"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611" fill="hold">
                      <p:stCondLst>
                        <p:cond delay="indefinite"/>
                      </p:stCondLst>
                      <p:childTnLst>
                        <p:par>
                          <p:cTn id="612" fill="hold">
                            <p:stCondLst>
                              <p:cond delay="0"/>
                            </p:stCondLst>
                            <p:childTnLst>
                              <p:par>
                                <p:cTn id="613" presetID="1" presetClass="entr" presetSubtype="0" fill="hold" grpId="8" nodeType="clickEffect">
                                  <p:stCondLst>
                                    <p:cond delay="0"/>
                                  </p:stCondLst>
                                  <p:childTnLst>
                                    <p:set>
                                      <p:cBhvr>
                                        <p:cTn id="614"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615" fill="hold">
                      <p:stCondLst>
                        <p:cond delay="indefinite"/>
                      </p:stCondLst>
                      <p:childTnLst>
                        <p:par>
                          <p:cTn id="616" fill="hold">
                            <p:stCondLst>
                              <p:cond delay="0"/>
                            </p:stCondLst>
                            <p:childTnLst>
                              <p:par>
                                <p:cTn id="617" presetID="1" presetClass="exit" presetSubtype="0" fill="hold" nodeType="clickEffect">
                                  <p:stCondLst>
                                    <p:cond delay="0"/>
                                  </p:stCondLst>
                                  <p:childTnLst>
                                    <p:set>
                                      <p:cBhvr>
                                        <p:cTn id="618" dur="1" fill="hold">
                                          <p:stCondLst>
                                            <p:cond delay="0"/>
                                          </p:stCondLst>
                                        </p:cTn>
                                        <p:tgtEl>
                                          <p:spTgt spid="773567"/>
                                        </p:tgtEl>
                                        <p:attrNameLst>
                                          <p:attrName>style.visibility</p:attrName>
                                        </p:attrNameLst>
                                      </p:cBhvr>
                                      <p:to>
                                        <p:strVal val="hidden"/>
                                      </p:to>
                                    </p:set>
                                  </p:childTnLst>
                                </p:cTn>
                              </p:par>
                              <p:par>
                                <p:cTn id="619" presetID="1" presetClass="entr" presetSubtype="0" fill="hold" nodeType="withEffect">
                                  <p:stCondLst>
                                    <p:cond delay="0"/>
                                  </p:stCondLst>
                                  <p:childTnLst>
                                    <p:set>
                                      <p:cBhvr>
                                        <p:cTn id="620" dur="1" fill="hold">
                                          <p:stCondLst>
                                            <p:cond delay="0"/>
                                          </p:stCondLst>
                                        </p:cTn>
                                        <p:tgtEl>
                                          <p:spTgt spid="773568"/>
                                        </p:tgtEl>
                                        <p:attrNameLst>
                                          <p:attrName>style.visibility</p:attrName>
                                        </p:attrNameLst>
                                      </p:cBhvr>
                                      <p:to>
                                        <p:strVal val="visible"/>
                                      </p:to>
                                    </p:set>
                                  </p:childTnLst>
                                </p:cTn>
                              </p:par>
                              <p:par>
                                <p:cTn id="621" presetID="1" presetClass="entr" presetSubtype="0" fill="hold" nodeType="withEffect">
                                  <p:stCondLst>
                                    <p:cond delay="0"/>
                                  </p:stCondLst>
                                  <p:childTnLst>
                                    <p:set>
                                      <p:cBhvr>
                                        <p:cTn id="622" dur="1" fill="hold">
                                          <p:stCondLst>
                                            <p:cond delay="0"/>
                                          </p:stCondLst>
                                        </p:cTn>
                                        <p:tgtEl>
                                          <p:spTgt spid="773557"/>
                                        </p:tgtEl>
                                        <p:attrNameLst>
                                          <p:attrName>style.visibility</p:attrName>
                                        </p:attrNameLst>
                                      </p:cBhvr>
                                      <p:to>
                                        <p:strVal val="visible"/>
                                      </p:to>
                                    </p:set>
                                  </p:childTnLst>
                                </p:cTn>
                              </p:par>
                              <p:par>
                                <p:cTn id="623" presetID="1" presetClass="exit" presetSubtype="0" fill="hold" nodeType="withEffect">
                                  <p:stCondLst>
                                    <p:cond delay="0"/>
                                  </p:stCondLst>
                                  <p:childTnLst>
                                    <p:set>
                                      <p:cBhvr>
                                        <p:cTn id="624" dur="1" fill="hold">
                                          <p:stCondLst>
                                            <p:cond delay="0"/>
                                          </p:stCondLst>
                                        </p:cTn>
                                        <p:tgtEl>
                                          <p:spTgt spid="21"/>
                                        </p:tgtEl>
                                        <p:attrNameLst>
                                          <p:attrName>style.visibility</p:attrName>
                                        </p:attrNameLst>
                                      </p:cBhvr>
                                      <p:to>
                                        <p:strVal val="hidden"/>
                                      </p:to>
                                    </p:set>
                                  </p:childTnLst>
                                </p:cTn>
                              </p:par>
                              <p:par>
                                <p:cTn id="625" presetID="1" presetClass="entr" presetSubtype="0" fill="hold" nodeType="withEffect">
                                  <p:stCondLst>
                                    <p:cond delay="0"/>
                                  </p:stCondLst>
                                  <p:childTnLst>
                                    <p:set>
                                      <p:cBhvr>
                                        <p:cTn id="626" dur="1" fill="hold">
                                          <p:stCondLst>
                                            <p:cond delay="0"/>
                                          </p:stCondLst>
                                        </p:cTn>
                                        <p:tgtEl>
                                          <p:spTgt spid="22"/>
                                        </p:tgtEl>
                                        <p:attrNameLst>
                                          <p:attrName>style.visibility</p:attrName>
                                        </p:attrNameLst>
                                      </p:cBhvr>
                                      <p:to>
                                        <p:strVal val="visible"/>
                                      </p:to>
                                    </p:set>
                                  </p:childTnLst>
                                </p:cTn>
                              </p:par>
                            </p:childTnLst>
                          </p:cTn>
                        </p:par>
                        <p:par>
                          <p:cTn id="627" fill="hold">
                            <p:stCondLst>
                              <p:cond delay="0"/>
                            </p:stCondLst>
                            <p:childTnLst>
                              <p:par>
                                <p:cTn id="628" presetID="1" presetClass="entr" presetSubtype="0" fill="hold" grpId="8" nodeType="afterEffect">
                                  <p:stCondLst>
                                    <p:cond delay="0"/>
                                  </p:stCondLst>
                                  <p:childTnLst>
                                    <p:set>
                                      <p:cBhvr>
                                        <p:cTn id="629"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630" fill="hold">
                      <p:stCondLst>
                        <p:cond delay="indefinite"/>
                      </p:stCondLst>
                      <p:childTnLst>
                        <p:par>
                          <p:cTn id="631" fill="hold">
                            <p:stCondLst>
                              <p:cond delay="0"/>
                            </p:stCondLst>
                            <p:childTnLst>
                              <p:par>
                                <p:cTn id="632" presetID="0" presetClass="path" presetSubtype="0" accel="50000" decel="50000" fill="hold" grpId="3" nodeType="clickEffect">
                                  <p:stCondLst>
                                    <p:cond delay="0"/>
                                  </p:stCondLst>
                                  <p:childTnLst>
                                    <p:animMotion origin="layout" path="M 0.29549 0.00023 C 0.30208 0.00625 0.32378 0.03704 0.33681 0.03704 C 0.34983 0.03704 0.36562 0.00787 0.37326 0.00023 " pathEditMode="relative" rAng="0" ptsTypes="aaa">
                                      <p:cBhvr>
                                        <p:cTn id="633" dur="1000" fill="hold"/>
                                        <p:tgtEl>
                                          <p:spTgt spid="773546"/>
                                        </p:tgtEl>
                                        <p:attrNameLst>
                                          <p:attrName>ppt_x</p:attrName>
                                          <p:attrName>ppt_y</p:attrName>
                                        </p:attrNameLst>
                                      </p:cBhvr>
                                      <p:rCtr x="39" y="18"/>
                                    </p:animMotion>
                                  </p:childTnLst>
                                </p:cTn>
                              </p:par>
                              <p:par>
                                <p:cTn id="634" presetID="0" presetClass="path" presetSubtype="0" accel="50000" decel="50000" fill="hold" grpId="1" nodeType="withEffect">
                                  <p:stCondLst>
                                    <p:cond delay="0"/>
                                  </p:stCondLst>
                                  <p:childTnLst>
                                    <p:animMotion origin="layout" path="M 0.52152 0.00023 C 0.5158 -0.00648 0.49878 -0.03866 0.4868 -0.03866 C 0.47482 -0.03866 0.45764 -0.00741 0.45 0.00069 " pathEditMode="relative" rAng="0" ptsTypes="aaa">
                                      <p:cBhvr>
                                        <p:cTn id="635" dur="1000" fill="hold"/>
                                        <p:tgtEl>
                                          <p:spTgt spid="773544"/>
                                        </p:tgtEl>
                                        <p:attrNameLst>
                                          <p:attrName>ppt_x</p:attrName>
                                          <p:attrName>ppt_y</p:attrName>
                                        </p:attrNameLst>
                                      </p:cBhvr>
                                      <p:rCtr x="-36" y="-19"/>
                                    </p:animMotion>
                                  </p:childTnLst>
                                </p:cTn>
                              </p:par>
                            </p:childTnLst>
                          </p:cTn>
                        </p:par>
                        <p:par>
                          <p:cTn id="636" fill="hold">
                            <p:stCondLst>
                              <p:cond delay="1000"/>
                            </p:stCondLst>
                            <p:childTnLst>
                              <p:par>
                                <p:cTn id="637" presetID="1" presetClass="entr" presetSubtype="0" fill="hold" grpId="8" nodeType="afterEffect">
                                  <p:stCondLst>
                                    <p:cond delay="0"/>
                                  </p:stCondLst>
                                  <p:childTnLst>
                                    <p:set>
                                      <p:cBhvr>
                                        <p:cTn id="638"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639" fill="hold">
                      <p:stCondLst>
                        <p:cond delay="indefinite"/>
                      </p:stCondLst>
                      <p:childTnLst>
                        <p:par>
                          <p:cTn id="640" fill="hold">
                            <p:stCondLst>
                              <p:cond delay="0"/>
                            </p:stCondLst>
                            <p:childTnLst>
                              <p:par>
                                <p:cTn id="641" presetID="1" presetClass="entr" presetSubtype="0" fill="hold" nodeType="clickEffect">
                                  <p:stCondLst>
                                    <p:cond delay="0"/>
                                  </p:stCondLst>
                                  <p:childTnLst>
                                    <p:set>
                                      <p:cBhvr>
                                        <p:cTn id="642" dur="1" fill="hold">
                                          <p:stCondLst>
                                            <p:cond delay="0"/>
                                          </p:stCondLst>
                                        </p:cTn>
                                        <p:tgtEl>
                                          <p:spTgt spid="16"/>
                                        </p:tgtEl>
                                        <p:attrNameLst>
                                          <p:attrName>style.visibility</p:attrName>
                                        </p:attrNameLst>
                                      </p:cBhvr>
                                      <p:to>
                                        <p:strVal val="visible"/>
                                      </p:to>
                                    </p:set>
                                  </p:childTnLst>
                                </p:cTn>
                              </p:par>
                              <p:par>
                                <p:cTn id="643" presetID="1" presetClass="exit" presetSubtype="0" fill="hold" nodeType="withEffect">
                                  <p:stCondLst>
                                    <p:cond delay="0"/>
                                  </p:stCondLst>
                                  <p:childTnLst>
                                    <p:set>
                                      <p:cBhvr>
                                        <p:cTn id="644" dur="1" fill="hold">
                                          <p:stCondLst>
                                            <p:cond delay="0"/>
                                          </p:stCondLst>
                                        </p:cTn>
                                        <p:tgtEl>
                                          <p:spTgt spid="773568"/>
                                        </p:tgtEl>
                                        <p:attrNameLst>
                                          <p:attrName>style.visibility</p:attrName>
                                        </p:attrNameLst>
                                      </p:cBhvr>
                                      <p:to>
                                        <p:strVal val="hidden"/>
                                      </p:to>
                                    </p:set>
                                  </p:childTnLst>
                                </p:cTn>
                              </p:par>
                              <p:par>
                                <p:cTn id="645" presetID="1" presetClass="exit" presetSubtype="0" fill="hold" nodeType="withEffect">
                                  <p:stCondLst>
                                    <p:cond delay="0"/>
                                  </p:stCondLst>
                                  <p:childTnLst>
                                    <p:set>
                                      <p:cBhvr>
                                        <p:cTn id="646" dur="1" fill="hold">
                                          <p:stCondLst>
                                            <p:cond delay="0"/>
                                          </p:stCondLst>
                                        </p:cTn>
                                        <p:tgtEl>
                                          <p:spTgt spid="773557"/>
                                        </p:tgtEl>
                                        <p:attrNameLst>
                                          <p:attrName>style.visibility</p:attrName>
                                        </p:attrNameLst>
                                      </p:cBhvr>
                                      <p:to>
                                        <p:strVal val="hidden"/>
                                      </p:to>
                                    </p:set>
                                  </p:childTnLst>
                                </p:cTn>
                              </p:par>
                              <p:par>
                                <p:cTn id="647" presetID="1" presetClass="entr" presetSubtype="0" fill="hold" nodeType="withEffect">
                                  <p:stCondLst>
                                    <p:cond delay="0"/>
                                  </p:stCondLst>
                                  <p:childTnLst>
                                    <p:set>
                                      <p:cBhvr>
                                        <p:cTn id="648" dur="1" fill="hold">
                                          <p:stCondLst>
                                            <p:cond delay="0"/>
                                          </p:stCondLst>
                                        </p:cTn>
                                        <p:tgtEl>
                                          <p:spTgt spid="773569"/>
                                        </p:tgtEl>
                                        <p:attrNameLst>
                                          <p:attrName>style.visibility</p:attrName>
                                        </p:attrNameLst>
                                      </p:cBhvr>
                                      <p:to>
                                        <p:strVal val="visible"/>
                                      </p:to>
                                    </p:set>
                                  </p:childTnLst>
                                </p:cTn>
                              </p:par>
                            </p:childTnLst>
                          </p:cTn>
                        </p:par>
                        <p:par>
                          <p:cTn id="649" fill="hold">
                            <p:stCondLst>
                              <p:cond delay="0"/>
                            </p:stCondLst>
                            <p:childTnLst>
                              <p:par>
                                <p:cTn id="650" presetID="1" presetClass="entr" presetSubtype="0" fill="hold" grpId="9" nodeType="afterEffect">
                                  <p:stCondLst>
                                    <p:cond delay="0"/>
                                  </p:stCondLst>
                                  <p:childTnLst>
                                    <p:set>
                                      <p:cBhvr>
                                        <p:cTn id="651"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652" fill="hold">
                      <p:stCondLst>
                        <p:cond delay="indefinite"/>
                      </p:stCondLst>
                      <p:childTnLst>
                        <p:par>
                          <p:cTn id="653" fill="hold">
                            <p:stCondLst>
                              <p:cond delay="0"/>
                            </p:stCondLst>
                            <p:childTnLst>
                              <p:par>
                                <p:cTn id="654" presetID="1" presetClass="entr" presetSubtype="0" fill="hold" grpId="9" nodeType="clickEffect">
                                  <p:stCondLst>
                                    <p:cond delay="0"/>
                                  </p:stCondLst>
                                  <p:childTnLst>
                                    <p:set>
                                      <p:cBhvr>
                                        <p:cTn id="655"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656" fill="hold">
                      <p:stCondLst>
                        <p:cond delay="indefinite"/>
                      </p:stCondLst>
                      <p:childTnLst>
                        <p:par>
                          <p:cTn id="657" fill="hold">
                            <p:stCondLst>
                              <p:cond delay="0"/>
                            </p:stCondLst>
                            <p:childTnLst>
                              <p:par>
                                <p:cTn id="658" presetID="1" presetClass="entr" presetSubtype="0" fill="hold" grpId="9" nodeType="clickEffect">
                                  <p:stCondLst>
                                    <p:cond delay="0"/>
                                  </p:stCondLst>
                                  <p:childTnLst>
                                    <p:set>
                                      <p:cBhvr>
                                        <p:cTn id="659"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660" fill="hold">
                      <p:stCondLst>
                        <p:cond delay="indefinite"/>
                      </p:stCondLst>
                      <p:childTnLst>
                        <p:par>
                          <p:cTn id="661" fill="hold">
                            <p:stCondLst>
                              <p:cond delay="0"/>
                            </p:stCondLst>
                            <p:childTnLst>
                              <p:par>
                                <p:cTn id="662" presetID="1" presetClass="entr" presetSubtype="0" fill="hold" grpId="9" nodeType="clickEffect">
                                  <p:stCondLst>
                                    <p:cond delay="0"/>
                                  </p:stCondLst>
                                  <p:childTnLst>
                                    <p:set>
                                      <p:cBhvr>
                                        <p:cTn id="663"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664" fill="hold">
                      <p:stCondLst>
                        <p:cond delay="indefinite"/>
                      </p:stCondLst>
                      <p:childTnLst>
                        <p:par>
                          <p:cTn id="665" fill="hold">
                            <p:stCondLst>
                              <p:cond delay="0"/>
                            </p:stCondLst>
                            <p:childTnLst>
                              <p:par>
                                <p:cTn id="666" presetID="1" presetClass="entr" presetSubtype="0" fill="hold" nodeType="clickEffect">
                                  <p:stCondLst>
                                    <p:cond delay="0"/>
                                  </p:stCondLst>
                                  <p:childTnLst>
                                    <p:set>
                                      <p:cBhvr>
                                        <p:cTn id="667" dur="1" fill="hold">
                                          <p:stCondLst>
                                            <p:cond delay="0"/>
                                          </p:stCondLst>
                                        </p:cTn>
                                        <p:tgtEl>
                                          <p:spTgt spid="17"/>
                                        </p:tgtEl>
                                        <p:attrNameLst>
                                          <p:attrName>style.visibility</p:attrName>
                                        </p:attrNameLst>
                                      </p:cBhvr>
                                      <p:to>
                                        <p:strVal val="visible"/>
                                      </p:to>
                                    </p:set>
                                  </p:childTnLst>
                                </p:cTn>
                              </p:par>
                              <p:par>
                                <p:cTn id="668" presetID="1" presetClass="exit" presetSubtype="0" fill="hold" nodeType="withEffect">
                                  <p:stCondLst>
                                    <p:cond delay="0"/>
                                  </p:stCondLst>
                                  <p:childTnLst>
                                    <p:set>
                                      <p:cBhvr>
                                        <p:cTn id="669" dur="1" fill="hold">
                                          <p:stCondLst>
                                            <p:cond delay="0"/>
                                          </p:stCondLst>
                                        </p:cTn>
                                        <p:tgtEl>
                                          <p:spTgt spid="773569"/>
                                        </p:tgtEl>
                                        <p:attrNameLst>
                                          <p:attrName>style.visibility</p:attrName>
                                        </p:attrNameLst>
                                      </p:cBhvr>
                                      <p:to>
                                        <p:strVal val="hidden"/>
                                      </p:to>
                                    </p:set>
                                  </p:childTnLst>
                                </p:cTn>
                              </p:par>
                            </p:childTnLst>
                          </p:cTn>
                        </p:par>
                        <p:par>
                          <p:cTn id="670" fill="hold">
                            <p:stCondLst>
                              <p:cond delay="0"/>
                            </p:stCondLst>
                            <p:childTnLst>
                              <p:par>
                                <p:cTn id="671" presetID="53" presetClass="exit" presetSubtype="0" fill="hold" nodeType="afterEffect">
                                  <p:stCondLst>
                                    <p:cond delay="0"/>
                                  </p:stCondLst>
                                  <p:childTnLst>
                                    <p:anim calcmode="lin" valueType="num">
                                      <p:cBhvr>
                                        <p:cTn id="672" dur="500"/>
                                        <p:tgtEl>
                                          <p:spTgt spid="5"/>
                                        </p:tgtEl>
                                        <p:attrNameLst>
                                          <p:attrName>ppt_w</p:attrName>
                                        </p:attrNameLst>
                                      </p:cBhvr>
                                      <p:tavLst>
                                        <p:tav tm="0">
                                          <p:val>
                                            <p:strVal val="ppt_w"/>
                                          </p:val>
                                        </p:tav>
                                        <p:tav tm="100000">
                                          <p:val>
                                            <p:fltVal val="0"/>
                                          </p:val>
                                        </p:tav>
                                      </p:tavLst>
                                    </p:anim>
                                    <p:anim calcmode="lin" valueType="num">
                                      <p:cBhvr>
                                        <p:cTn id="673" dur="500"/>
                                        <p:tgtEl>
                                          <p:spTgt spid="5"/>
                                        </p:tgtEl>
                                        <p:attrNameLst>
                                          <p:attrName>ppt_h</p:attrName>
                                        </p:attrNameLst>
                                      </p:cBhvr>
                                      <p:tavLst>
                                        <p:tav tm="0">
                                          <p:val>
                                            <p:strVal val="ppt_h"/>
                                          </p:val>
                                        </p:tav>
                                        <p:tav tm="100000">
                                          <p:val>
                                            <p:fltVal val="0"/>
                                          </p:val>
                                        </p:tav>
                                      </p:tavLst>
                                    </p:anim>
                                    <p:animEffect transition="out" filter="fade">
                                      <p:cBhvr>
                                        <p:cTn id="674" dur="500"/>
                                        <p:tgtEl>
                                          <p:spTgt spid="5"/>
                                        </p:tgtEl>
                                      </p:cBhvr>
                                    </p:animEffect>
                                    <p:set>
                                      <p:cBhvr>
                                        <p:cTn id="675" dur="1" fill="hold">
                                          <p:stCondLst>
                                            <p:cond delay="499"/>
                                          </p:stCondLst>
                                        </p:cTn>
                                        <p:tgtEl>
                                          <p:spTgt spid="5"/>
                                        </p:tgtEl>
                                        <p:attrNameLst>
                                          <p:attrName>style.visibility</p:attrName>
                                        </p:attrNameLst>
                                      </p:cBhvr>
                                      <p:to>
                                        <p:strVal val="hidden"/>
                                      </p:to>
                                    </p:set>
                                  </p:childTnLst>
                                </p:cTn>
                              </p:par>
                              <p:par>
                                <p:cTn id="676" presetID="1" presetClass="exit" presetSubtype="0" fill="hold" nodeType="withEffect">
                                  <p:stCondLst>
                                    <p:cond delay="0"/>
                                  </p:stCondLst>
                                  <p:childTnLst>
                                    <p:set>
                                      <p:cBhvr>
                                        <p:cTn id="677" dur="1" fill="hold">
                                          <p:stCondLst>
                                            <p:cond delay="0"/>
                                          </p:stCondLst>
                                        </p:cTn>
                                        <p:tgtEl>
                                          <p:spTgt spid="7"/>
                                        </p:tgtEl>
                                        <p:attrNameLst>
                                          <p:attrName>style.visibility</p:attrName>
                                        </p:attrNameLst>
                                      </p:cBhvr>
                                      <p:to>
                                        <p:strVal val="hidden"/>
                                      </p:to>
                                    </p:set>
                                  </p:childTnLst>
                                </p:cTn>
                              </p:par>
                              <p:par>
                                <p:cTn id="678" presetID="1" presetClass="exit" presetSubtype="0" fill="hold" nodeType="withEffect">
                                  <p:stCondLst>
                                    <p:cond delay="0"/>
                                  </p:stCondLst>
                                  <p:childTnLst>
                                    <p:set>
                                      <p:cBhvr>
                                        <p:cTn id="679" dur="1" fill="hold">
                                          <p:stCondLst>
                                            <p:cond delay="0"/>
                                          </p:stCondLst>
                                        </p:cTn>
                                        <p:tgtEl>
                                          <p:spTgt spid="8"/>
                                        </p:tgtEl>
                                        <p:attrNameLst>
                                          <p:attrName>style.visibility</p:attrName>
                                        </p:attrNameLst>
                                      </p:cBhvr>
                                      <p:to>
                                        <p:strVal val="hidden"/>
                                      </p:to>
                                    </p:set>
                                  </p:childTnLst>
                                </p:cTn>
                              </p:par>
                              <p:par>
                                <p:cTn id="680" presetID="1" presetClass="exit" presetSubtype="0" fill="hold" nodeType="withEffect">
                                  <p:stCondLst>
                                    <p:cond delay="0"/>
                                  </p:stCondLst>
                                  <p:childTnLst>
                                    <p:set>
                                      <p:cBhvr>
                                        <p:cTn id="681" dur="1" fill="hold">
                                          <p:stCondLst>
                                            <p:cond delay="0"/>
                                          </p:stCondLst>
                                        </p:cTn>
                                        <p:tgtEl>
                                          <p:spTgt spid="9"/>
                                        </p:tgtEl>
                                        <p:attrNameLst>
                                          <p:attrName>style.visibility</p:attrName>
                                        </p:attrNameLst>
                                      </p:cBhvr>
                                      <p:to>
                                        <p:strVal val="hidden"/>
                                      </p:to>
                                    </p:set>
                                  </p:childTnLst>
                                </p:cTn>
                              </p:par>
                              <p:par>
                                <p:cTn id="682" presetID="1" presetClass="exit" presetSubtype="0" fill="hold" nodeType="withEffect">
                                  <p:stCondLst>
                                    <p:cond delay="0"/>
                                  </p:stCondLst>
                                  <p:childTnLst>
                                    <p:set>
                                      <p:cBhvr>
                                        <p:cTn id="683" dur="1" fill="hold">
                                          <p:stCondLst>
                                            <p:cond delay="0"/>
                                          </p:stCondLst>
                                        </p:cTn>
                                        <p:tgtEl>
                                          <p:spTgt spid="10"/>
                                        </p:tgtEl>
                                        <p:attrNameLst>
                                          <p:attrName>style.visibility</p:attrName>
                                        </p:attrNameLst>
                                      </p:cBhvr>
                                      <p:to>
                                        <p:strVal val="hidden"/>
                                      </p:to>
                                    </p:set>
                                  </p:childTnLst>
                                </p:cTn>
                              </p:par>
                              <p:par>
                                <p:cTn id="684" presetID="1" presetClass="exit" presetSubtype="0" fill="hold" nodeType="withEffect">
                                  <p:stCondLst>
                                    <p:cond delay="0"/>
                                  </p:stCondLst>
                                  <p:childTnLst>
                                    <p:set>
                                      <p:cBhvr>
                                        <p:cTn id="685" dur="1" fill="hold">
                                          <p:stCondLst>
                                            <p:cond delay="0"/>
                                          </p:stCondLst>
                                        </p:cTn>
                                        <p:tgtEl>
                                          <p:spTgt spid="11"/>
                                        </p:tgtEl>
                                        <p:attrNameLst>
                                          <p:attrName>style.visibility</p:attrName>
                                        </p:attrNameLst>
                                      </p:cBhvr>
                                      <p:to>
                                        <p:strVal val="hidden"/>
                                      </p:to>
                                    </p:set>
                                  </p:childTnLst>
                                </p:cTn>
                              </p:par>
                              <p:par>
                                <p:cTn id="686" presetID="1" presetClass="exit" presetSubtype="0" fill="hold" nodeType="withEffect">
                                  <p:stCondLst>
                                    <p:cond delay="0"/>
                                  </p:stCondLst>
                                  <p:childTnLst>
                                    <p:set>
                                      <p:cBhvr>
                                        <p:cTn id="687" dur="1" fill="hold">
                                          <p:stCondLst>
                                            <p:cond delay="0"/>
                                          </p:stCondLst>
                                        </p:cTn>
                                        <p:tgtEl>
                                          <p:spTgt spid="12"/>
                                        </p:tgtEl>
                                        <p:attrNameLst>
                                          <p:attrName>style.visibility</p:attrName>
                                        </p:attrNameLst>
                                      </p:cBhvr>
                                      <p:to>
                                        <p:strVal val="hidden"/>
                                      </p:to>
                                    </p:set>
                                  </p:childTnLst>
                                </p:cTn>
                              </p:par>
                              <p:par>
                                <p:cTn id="688" presetID="1" presetClass="exit" presetSubtype="0" fill="hold" nodeType="withEffect">
                                  <p:stCondLst>
                                    <p:cond delay="0"/>
                                  </p:stCondLst>
                                  <p:childTnLst>
                                    <p:set>
                                      <p:cBhvr>
                                        <p:cTn id="689" dur="1" fill="hold">
                                          <p:stCondLst>
                                            <p:cond delay="0"/>
                                          </p:stCondLst>
                                        </p:cTn>
                                        <p:tgtEl>
                                          <p:spTgt spid="13"/>
                                        </p:tgtEl>
                                        <p:attrNameLst>
                                          <p:attrName>style.visibility</p:attrName>
                                        </p:attrNameLst>
                                      </p:cBhvr>
                                      <p:to>
                                        <p:strVal val="hidden"/>
                                      </p:to>
                                    </p:set>
                                  </p:childTnLst>
                                </p:cTn>
                              </p:par>
                              <p:par>
                                <p:cTn id="690" presetID="1" presetClass="exit" presetSubtype="0" fill="hold" nodeType="withEffect">
                                  <p:stCondLst>
                                    <p:cond delay="0"/>
                                  </p:stCondLst>
                                  <p:childTnLst>
                                    <p:set>
                                      <p:cBhvr>
                                        <p:cTn id="691" dur="1" fill="hold">
                                          <p:stCondLst>
                                            <p:cond delay="0"/>
                                          </p:stCondLst>
                                        </p:cTn>
                                        <p:tgtEl>
                                          <p:spTgt spid="14"/>
                                        </p:tgtEl>
                                        <p:attrNameLst>
                                          <p:attrName>style.visibility</p:attrName>
                                        </p:attrNameLst>
                                      </p:cBhvr>
                                      <p:to>
                                        <p:strVal val="hidden"/>
                                      </p:to>
                                    </p:set>
                                  </p:childTnLst>
                                </p:cTn>
                              </p:par>
                              <p:par>
                                <p:cTn id="692" presetID="1" presetClass="exit" presetSubtype="0" fill="hold" nodeType="withEffect">
                                  <p:stCondLst>
                                    <p:cond delay="0"/>
                                  </p:stCondLst>
                                  <p:childTnLst>
                                    <p:set>
                                      <p:cBhvr>
                                        <p:cTn id="693" dur="1" fill="hold">
                                          <p:stCondLst>
                                            <p:cond delay="0"/>
                                          </p:stCondLst>
                                        </p:cTn>
                                        <p:tgtEl>
                                          <p:spTgt spid="15"/>
                                        </p:tgtEl>
                                        <p:attrNameLst>
                                          <p:attrName>style.visibility</p:attrName>
                                        </p:attrNameLst>
                                      </p:cBhvr>
                                      <p:to>
                                        <p:strVal val="hidden"/>
                                      </p:to>
                                    </p:set>
                                  </p:childTnLst>
                                </p:cTn>
                              </p:par>
                              <p:par>
                                <p:cTn id="694" presetID="1" presetClass="exit" presetSubtype="0" fill="hold" nodeType="withEffect">
                                  <p:stCondLst>
                                    <p:cond delay="0"/>
                                  </p:stCondLst>
                                  <p:childTnLst>
                                    <p:set>
                                      <p:cBhvr>
                                        <p:cTn id="695" dur="1" fill="hold">
                                          <p:stCondLst>
                                            <p:cond delay="0"/>
                                          </p:stCondLst>
                                        </p:cTn>
                                        <p:tgtEl>
                                          <p:spTgt spid="16"/>
                                        </p:tgtEl>
                                        <p:attrNameLst>
                                          <p:attrName>style.visibility</p:attrName>
                                        </p:attrNameLst>
                                      </p:cBhvr>
                                      <p:to>
                                        <p:strVal val="hidden"/>
                                      </p:to>
                                    </p:set>
                                  </p:childTnLst>
                                </p:cTn>
                              </p:par>
                              <p:par>
                                <p:cTn id="696" presetID="1" presetClass="exit" presetSubtype="0" fill="hold" nodeType="withEffect">
                                  <p:stCondLst>
                                    <p:cond delay="0"/>
                                  </p:stCondLst>
                                  <p:childTnLst>
                                    <p:set>
                                      <p:cBhvr>
                                        <p:cTn id="697" dur="1" fill="hold">
                                          <p:stCondLst>
                                            <p:cond delay="0"/>
                                          </p:stCondLst>
                                        </p:cTn>
                                        <p:tgtEl>
                                          <p:spTgt spid="17"/>
                                        </p:tgtEl>
                                        <p:attrNameLst>
                                          <p:attrName>style.visibility</p:attrName>
                                        </p:attrNameLst>
                                      </p:cBhvr>
                                      <p:to>
                                        <p:strVal val="hidden"/>
                                      </p:to>
                                    </p:set>
                                  </p:childTnLst>
                                </p:cTn>
                              </p:par>
                              <p:par>
                                <p:cTn id="698" presetID="1" presetClass="exit" presetSubtype="0" fill="hold" nodeType="withEffect">
                                  <p:stCondLst>
                                    <p:cond delay="0"/>
                                  </p:stCondLst>
                                  <p:childTnLst>
                                    <p:set>
                                      <p:cBhvr>
                                        <p:cTn id="699" dur="1" fill="hold">
                                          <p:stCondLst>
                                            <p:cond delay="0"/>
                                          </p:stCondLst>
                                        </p:cTn>
                                        <p:tgtEl>
                                          <p:spTgt spid="18"/>
                                        </p:tgtEl>
                                        <p:attrNameLst>
                                          <p:attrName>style.visibility</p:attrName>
                                        </p:attrNameLst>
                                      </p:cBhvr>
                                      <p:to>
                                        <p:strVal val="hidden"/>
                                      </p:to>
                                    </p:set>
                                  </p:childTnLst>
                                </p:cTn>
                              </p:par>
                              <p:par>
                                <p:cTn id="700" presetID="1" presetClass="exit" presetSubtype="0" fill="hold" nodeType="withEffect">
                                  <p:stCondLst>
                                    <p:cond delay="0"/>
                                  </p:stCondLst>
                                  <p:childTnLst>
                                    <p:set>
                                      <p:cBhvr>
                                        <p:cTn id="701" dur="1" fill="hold">
                                          <p:stCondLst>
                                            <p:cond delay="0"/>
                                          </p:stCondLst>
                                        </p:cTn>
                                        <p:tgtEl>
                                          <p:spTgt spid="19"/>
                                        </p:tgtEl>
                                        <p:attrNameLst>
                                          <p:attrName>style.visibility</p:attrName>
                                        </p:attrNameLst>
                                      </p:cBhvr>
                                      <p:to>
                                        <p:strVal val="hidden"/>
                                      </p:to>
                                    </p:set>
                                  </p:childTnLst>
                                </p:cTn>
                              </p:par>
                              <p:par>
                                <p:cTn id="702" presetID="1" presetClass="exit" presetSubtype="0" fill="hold" nodeType="withEffect">
                                  <p:stCondLst>
                                    <p:cond delay="0"/>
                                  </p:stCondLst>
                                  <p:childTnLst>
                                    <p:set>
                                      <p:cBhvr>
                                        <p:cTn id="703" dur="1" fill="hold">
                                          <p:stCondLst>
                                            <p:cond delay="0"/>
                                          </p:stCondLst>
                                        </p:cTn>
                                        <p:tgtEl>
                                          <p:spTgt spid="20"/>
                                        </p:tgtEl>
                                        <p:attrNameLst>
                                          <p:attrName>style.visibility</p:attrName>
                                        </p:attrNameLst>
                                      </p:cBhvr>
                                      <p:to>
                                        <p:strVal val="hidden"/>
                                      </p:to>
                                    </p:set>
                                  </p:childTnLst>
                                </p:cTn>
                              </p:par>
                              <p:par>
                                <p:cTn id="704" presetID="1" presetClass="exit" presetSubtype="0" fill="hold" nodeType="withEffect">
                                  <p:stCondLst>
                                    <p:cond delay="0"/>
                                  </p:stCondLst>
                                  <p:childTnLst>
                                    <p:set>
                                      <p:cBhvr>
                                        <p:cTn id="705" dur="1" fill="hold">
                                          <p:stCondLst>
                                            <p:cond delay="0"/>
                                          </p:stCondLst>
                                        </p:cTn>
                                        <p:tgtEl>
                                          <p:spTgt spid="21"/>
                                        </p:tgtEl>
                                        <p:attrNameLst>
                                          <p:attrName>style.visibility</p:attrName>
                                        </p:attrNameLst>
                                      </p:cBhvr>
                                      <p:to>
                                        <p:strVal val="hidden"/>
                                      </p:to>
                                    </p:set>
                                  </p:childTnLst>
                                </p:cTn>
                              </p:par>
                              <p:par>
                                <p:cTn id="706" presetID="1" presetClass="exit" presetSubtype="0" fill="hold" nodeType="withEffect">
                                  <p:stCondLst>
                                    <p:cond delay="0"/>
                                  </p:stCondLst>
                                  <p:childTnLst>
                                    <p:set>
                                      <p:cBhvr>
                                        <p:cTn id="707" dur="1" fill="hold">
                                          <p:stCondLst>
                                            <p:cond delay="0"/>
                                          </p:stCondLst>
                                        </p:cTn>
                                        <p:tgtEl>
                                          <p:spTgt spid="22"/>
                                        </p:tgtEl>
                                        <p:attrNameLst>
                                          <p:attrName>style.visibility</p:attrName>
                                        </p:attrNameLst>
                                      </p:cBhvr>
                                      <p:to>
                                        <p:strVal val="hidden"/>
                                      </p:to>
                                    </p:set>
                                  </p:childTnLst>
                                </p:cTn>
                              </p:par>
                              <p:par>
                                <p:cTn id="708" presetID="1" presetClass="exit" presetSubtype="0" fill="hold" nodeType="withEffect">
                                  <p:stCondLst>
                                    <p:cond delay="0"/>
                                  </p:stCondLst>
                                  <p:childTnLst>
                                    <p:set>
                                      <p:cBhvr>
                                        <p:cTn id="709" dur="1" fill="hold">
                                          <p:stCondLst>
                                            <p:cond delay="0"/>
                                          </p:stCondLst>
                                        </p:cTn>
                                        <p:tgtEl>
                                          <p:spTgt spid="6"/>
                                        </p:tgtEl>
                                        <p:attrNameLst>
                                          <p:attrName>style.visibility</p:attrName>
                                        </p:attrNameLst>
                                      </p:cBhvr>
                                      <p:to>
                                        <p:strVal val="hidden"/>
                                      </p:to>
                                    </p:set>
                                  </p:childTnLst>
                                </p:cTn>
                              </p:par>
                              <p:par>
                                <p:cTn id="710" presetID="1" presetClass="entr" presetSubtype="0" fill="hold" nodeType="withEffect">
                                  <p:stCondLst>
                                    <p:cond delay="0"/>
                                  </p:stCondLst>
                                  <p:childTnLst>
                                    <p:set>
                                      <p:cBhvr>
                                        <p:cTn id="711" dur="1" fill="hold">
                                          <p:stCondLst>
                                            <p:cond delay="0"/>
                                          </p:stCondLst>
                                        </p:cTn>
                                        <p:tgtEl>
                                          <p:spTgt spid="4"/>
                                        </p:tgtEl>
                                        <p:attrNameLst>
                                          <p:attrName>style.visibility</p:attrName>
                                        </p:attrNameLst>
                                      </p:cBhvr>
                                      <p:to>
                                        <p:strVal val="visible"/>
                                      </p:to>
                                    </p:set>
                                  </p:childTnLst>
                                </p:cTn>
                              </p:par>
                            </p:childTnLst>
                          </p:cTn>
                        </p:par>
                        <p:par>
                          <p:cTn id="712" fill="hold">
                            <p:stCondLst>
                              <p:cond delay="500"/>
                            </p:stCondLst>
                            <p:childTnLst>
                              <p:par>
                                <p:cTn id="713" presetID="1" presetClass="entr" presetSubtype="0" fill="hold" grpId="0" nodeType="afterEffect">
                                  <p:stCondLst>
                                    <p:cond delay="0"/>
                                  </p:stCondLst>
                                  <p:childTnLst>
                                    <p:set>
                                      <p:cBhvr>
                                        <p:cTn id="714" dur="1" fill="hold">
                                          <p:stCondLst>
                                            <p:cond delay="499"/>
                                          </p:stCondLst>
                                        </p:cTn>
                                        <p:tgtEl>
                                          <p:spTgt spid="773596"/>
                                        </p:tgtEl>
                                        <p:attrNameLst>
                                          <p:attrName>style.visibility</p:attrName>
                                        </p:attrNameLst>
                                      </p:cBhvr>
                                      <p:to>
                                        <p:strVal val="visible"/>
                                      </p:to>
                                    </p:set>
                                  </p:childTnLst>
                                  <p:subTnLst>
                                    <p:set>
                                      <p:cBhvr override="childStyle">
                                        <p:cTn dur="1" fill="hold" display="0" masterRel="nextClick" afterEffect="1"/>
                                        <p:tgtEl>
                                          <p:spTgt spid="77359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542" grpId="0"/>
      <p:bldP spid="773542" grpId="1"/>
      <p:bldP spid="773543" grpId="0"/>
      <p:bldP spid="773543" grpId="1"/>
      <p:bldP spid="773544" grpId="0"/>
      <p:bldP spid="773544" grpId="1"/>
      <p:bldP spid="773546" grpId="0"/>
      <p:bldP spid="773546" grpId="1"/>
      <p:bldP spid="773546" grpId="2"/>
      <p:bldP spid="773546" grpId="3"/>
      <p:bldP spid="773548" grpId="0"/>
      <p:bldP spid="773549" grpId="0"/>
      <p:bldP spid="773551" grpId="0"/>
      <p:bldP spid="773578" grpId="0" animBg="1"/>
      <p:bldP spid="773579" grpId="0" animBg="1"/>
      <p:bldP spid="773589" grpId="0" animBg="1"/>
      <p:bldP spid="773590" grpId="0" animBg="1"/>
      <p:bldP spid="773591" grpId="0" animBg="1"/>
      <p:bldP spid="773591" grpId="1" animBg="1"/>
      <p:bldP spid="773591" grpId="2" animBg="1"/>
      <p:bldP spid="773591" grpId="3" animBg="1"/>
      <p:bldP spid="773591" grpId="4" animBg="1"/>
      <p:bldP spid="773591" grpId="5" animBg="1"/>
      <p:bldP spid="773591" grpId="6" animBg="1"/>
      <p:bldP spid="773591" grpId="7" animBg="1"/>
      <p:bldP spid="773591" grpId="8" animBg="1"/>
      <p:bldP spid="773591" grpId="9" animBg="1"/>
      <p:bldP spid="773595" grpId="0" animBg="1"/>
      <p:bldP spid="773595" grpId="1" animBg="1"/>
      <p:bldP spid="773595" grpId="2" animBg="1"/>
      <p:bldP spid="773595" grpId="3" animBg="1"/>
      <p:bldP spid="773595" grpId="4" animBg="1"/>
      <p:bldP spid="773595" grpId="5" animBg="1"/>
      <p:bldP spid="773595" grpId="6" animBg="1"/>
      <p:bldP spid="773595" grpId="7" animBg="1"/>
      <p:bldP spid="773595" grpId="8" animBg="1"/>
      <p:bldP spid="773595" grpId="9" animBg="1"/>
      <p:bldP spid="773596" grpId="0" animBg="1"/>
      <p:bldP spid="773597" grpId="0" animBg="1"/>
      <p:bldP spid="773597" grpId="1" animBg="1"/>
      <p:bldP spid="773597" grpId="2" animBg="1"/>
      <p:bldP spid="773597" grpId="3" animBg="1"/>
      <p:bldP spid="773597" grpId="4" animBg="1"/>
      <p:bldP spid="773597" grpId="5" animBg="1"/>
      <p:bldP spid="773597" grpId="6" animBg="1"/>
      <p:bldP spid="773597" grpId="7" animBg="1"/>
      <p:bldP spid="773597" grpId="8" animBg="1"/>
      <p:bldP spid="773597" grpId="9" animBg="1"/>
      <p:bldP spid="773598" grpId="0" animBg="1"/>
      <p:bldP spid="773599" grpId="0" animBg="1"/>
      <p:bldP spid="773599" grpId="1" animBg="1"/>
      <p:bldP spid="773599" grpId="2" animBg="1"/>
      <p:bldP spid="773599" grpId="3" animBg="1"/>
      <p:bldP spid="773599" grpId="4" animBg="1"/>
      <p:bldP spid="773599" grpId="5" animBg="1"/>
      <p:bldP spid="773599" grpId="6" animBg="1"/>
      <p:bldP spid="773599" grpId="7" animBg="1"/>
      <p:bldP spid="773599" grpId="8" animBg="1"/>
      <p:bldP spid="773599" grpId="9" animBg="1"/>
      <p:bldP spid="773661" grpId="0" animBg="1"/>
      <p:bldP spid="773662" grpId="0" animBg="1"/>
      <p:bldP spid="773663" grpId="0" animBg="1"/>
      <p:bldP spid="773664" grpId="0" animBg="1"/>
      <p:bldP spid="773664" grpId="1" animBg="1"/>
      <p:bldP spid="773664" grpId="2" animBg="1"/>
      <p:bldP spid="773664" grpId="3" animBg="1"/>
      <p:bldP spid="773664" grpId="4" animBg="1"/>
      <p:bldP spid="773664" grpId="5" animBg="1"/>
      <p:bldP spid="773664" grpId="6" animBg="1"/>
      <p:bldP spid="773664" grpId="7" animBg="1"/>
      <p:bldP spid="773664" grpId="8" animBg="1"/>
      <p:bldP spid="773664" grpId="9" animBg="1"/>
      <p:bldP spid="773665" grpId="0" animBg="1"/>
      <p:bldP spid="773665" grpId="1" animBg="1"/>
      <p:bldP spid="773665" grpId="2" animBg="1"/>
      <p:bldP spid="773665" grpId="3" animBg="1"/>
      <p:bldP spid="773665" grpId="4" animBg="1"/>
      <p:bldP spid="773665" grpId="5" animBg="1"/>
      <p:bldP spid="773665" grpId="6" animBg="1"/>
      <p:bldP spid="773665" grpId="7" animBg="1"/>
      <p:bldP spid="773665" grpId="8" animBg="1"/>
      <p:bldP spid="773666" grpId="0" animBg="1"/>
      <p:bldP spid="773666" grpId="1" animBg="1"/>
      <p:bldP spid="773666" grpId="2" animBg="1"/>
      <p:bldP spid="773666" grpId="3" animBg="1"/>
      <p:bldP spid="773666" grpId="4" animBg="1"/>
      <p:bldP spid="773666" grpId="5" animBg="1"/>
      <p:bldP spid="773666" grpId="6" animBg="1"/>
      <p:bldP spid="773666" grpId="7" animBg="1"/>
      <p:bldP spid="773666" grpId="8" animBg="1"/>
      <p:bldP spid="773667" grpId="0" animBg="1"/>
      <p:bldP spid="773667" grpId="1" animBg="1"/>
      <p:bldP spid="773667" grpId="2" animBg="1"/>
      <p:bldP spid="773667" grpId="3" animBg="1"/>
      <p:bldP spid="773668" grpId="0" animBg="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Efficiency of Selection Sort</a:t>
            </a:r>
            <a:endParaRPr lang="en-US" sz="4000" dirty="0">
              <a:solidFill>
                <a:schemeClr val="tx1"/>
              </a:solidFill>
            </a:endParaRPr>
          </a:p>
        </p:txBody>
      </p:sp>
      <p:sp>
        <p:nvSpPr>
          <p:cNvPr id="754691" name="Rectangle 3"/>
          <p:cNvSpPr>
            <a:spLocks noChangeArrowheads="1"/>
          </p:cNvSpPr>
          <p:nvPr/>
        </p:nvSpPr>
        <p:spPr bwMode="auto">
          <a:xfrm>
            <a:off x="482600" y="1155700"/>
            <a:ext cx="8183563" cy="5397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primary question for today is how one might evaluate the efficiency of an algorithm such as selection sort.</a:t>
            </a:r>
          </a:p>
          <a:p>
            <a:pPr marL="342900" indent="-342900" algn="just">
              <a:lnSpc>
                <a:spcPct val="85000"/>
              </a:lnSpc>
              <a:spcAft>
                <a:spcPct val="20000"/>
              </a:spcAft>
              <a:buFontTx/>
              <a:buChar char="•"/>
            </a:pPr>
            <a:r>
              <a:rPr lang="en-US" sz="2400" b="0">
                <a:solidFill>
                  <a:srgbClr val="000000"/>
                </a:solidFill>
              </a:rPr>
              <a:t>One strategy is to measure the actual time it takes to run for arrays of different sizes. In C++, you can measure elapsed time by calling the </a:t>
            </a:r>
            <a:r>
              <a:rPr lang="en-US" sz="2000">
                <a:solidFill>
                  <a:srgbClr val="000000"/>
                </a:solidFill>
                <a:latin typeface="Courier New" charset="0"/>
              </a:rPr>
              <a:t>time</a:t>
            </a:r>
            <a:r>
              <a:rPr lang="en-US" sz="2400" b="0">
                <a:solidFill>
                  <a:srgbClr val="000000"/>
                </a:solidFill>
              </a:rPr>
              <a:t> function, which returns the current time in milliseconds.  Using this strategy, however, requires some care:</a:t>
            </a:r>
          </a:p>
          <a:p>
            <a:pPr marL="742950" lvl="1" indent="-285750" algn="just">
              <a:lnSpc>
                <a:spcPct val="85000"/>
              </a:lnSpc>
              <a:spcAft>
                <a:spcPct val="20000"/>
              </a:spcAft>
              <a:buFontTx/>
              <a:buChar char="–"/>
            </a:pPr>
            <a:r>
              <a:rPr lang="en-US" sz="2200" b="0">
                <a:solidFill>
                  <a:srgbClr val="000000"/>
                </a:solidFill>
                <a:ea typeface="ＭＳ Ｐゴシック" charset="-128"/>
              </a:rPr>
              <a:t>The </a:t>
            </a:r>
            <a:r>
              <a:rPr lang="en-US" sz="1800">
                <a:solidFill>
                  <a:srgbClr val="000000"/>
                </a:solidFill>
                <a:latin typeface="Courier New" charset="0"/>
                <a:ea typeface="ＭＳ Ｐゴシック" charset="-128"/>
              </a:rPr>
              <a:t>time</a:t>
            </a:r>
            <a:r>
              <a:rPr lang="en-US" sz="2200" b="0">
                <a:solidFill>
                  <a:srgbClr val="000000"/>
                </a:solidFill>
                <a:ea typeface="ＭＳ Ｐゴシック" charset="-128"/>
              </a:rPr>
              <a:t> function is often too rough for accurate measurement.  It therefore makes sense to measure several runs together and then divide the total time by the number of repetitions.</a:t>
            </a:r>
          </a:p>
          <a:p>
            <a:pPr marL="742950" lvl="1" indent="-285750" algn="just">
              <a:lnSpc>
                <a:spcPct val="85000"/>
              </a:lnSpc>
              <a:spcAft>
                <a:spcPct val="20000"/>
              </a:spcAft>
              <a:buFontTx/>
              <a:buChar char="–"/>
            </a:pPr>
            <a:r>
              <a:rPr lang="en-US" sz="2200" b="0">
                <a:solidFill>
                  <a:srgbClr val="000000"/>
                </a:solidFill>
                <a:ea typeface="ＭＳ Ｐゴシック" charset="-128"/>
              </a:rPr>
              <a:t>Most algorithms show some variability depending on the data.  To avoid distortion, you should run several independent trials with different data and average the results.</a:t>
            </a:r>
          </a:p>
          <a:p>
            <a:pPr marL="742950" lvl="1" indent="-285750" algn="just">
              <a:lnSpc>
                <a:spcPct val="85000"/>
              </a:lnSpc>
              <a:spcAft>
                <a:spcPct val="20000"/>
              </a:spcAft>
              <a:buFontTx/>
              <a:buChar char="–"/>
            </a:pPr>
            <a:r>
              <a:rPr lang="en-US" sz="2200" b="0">
                <a:solidFill>
                  <a:srgbClr val="000000"/>
                </a:solidFill>
                <a:ea typeface="ＭＳ Ｐゴシック" charset="-128"/>
              </a:rPr>
              <a:t>Some measurements are likely to be wildly off because the computer needs to run some background task.  Such data points must be discarded as you work through the analysis.</a:t>
            </a:r>
          </a:p>
          <a:p>
            <a:pPr marL="742950" lvl="1" indent="-285750" algn="just">
              <a:lnSpc>
                <a:spcPct val="85000"/>
              </a:lnSpc>
              <a:spcAft>
                <a:spcPct val="20000"/>
              </a:spcAft>
            </a:pPr>
            <a:endParaRPr lang="en-US" sz="2000" b="0">
              <a:solidFill>
                <a:srgbClr val="000000"/>
              </a:solidFill>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46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46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46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46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1" grpId="0" build="p" bldLvl="2"/>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Measuring Sort Timings</a:t>
            </a:r>
          </a:p>
        </p:txBody>
      </p:sp>
      <p:grpSp>
        <p:nvGrpSpPr>
          <p:cNvPr id="2" name="Group 3"/>
          <p:cNvGrpSpPr>
            <a:grpSpLocks/>
          </p:cNvGrpSpPr>
          <p:nvPr/>
        </p:nvGrpSpPr>
        <p:grpSpPr bwMode="auto">
          <a:xfrm>
            <a:off x="114300" y="2997200"/>
            <a:ext cx="8559800" cy="3327400"/>
            <a:chOff x="72" y="1888"/>
            <a:chExt cx="5392" cy="2096"/>
          </a:xfrm>
        </p:grpSpPr>
        <p:sp>
          <p:nvSpPr>
            <p:cNvPr id="756740" name="Rectangle 4"/>
            <p:cNvSpPr>
              <a:spLocks noChangeArrowheads="1"/>
            </p:cNvSpPr>
            <p:nvPr/>
          </p:nvSpPr>
          <p:spPr bwMode="auto">
            <a:xfrm>
              <a:off x="5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.0021</a:t>
              </a:r>
            </a:p>
          </p:txBody>
        </p:sp>
        <p:sp>
          <p:nvSpPr>
            <p:cNvPr id="756741" name="Rectangle 5"/>
            <p:cNvSpPr>
              <a:spLocks noChangeArrowheads="1"/>
            </p:cNvSpPr>
            <p:nvPr/>
          </p:nvSpPr>
          <p:spPr bwMode="auto">
            <a:xfrm>
              <a:off x="9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.0025</a:t>
              </a:r>
            </a:p>
          </p:txBody>
        </p:sp>
        <p:sp>
          <p:nvSpPr>
            <p:cNvPr id="756742" name="Rectangle 6"/>
            <p:cNvSpPr>
              <a:spLocks noChangeArrowheads="1"/>
            </p:cNvSpPr>
            <p:nvPr/>
          </p:nvSpPr>
          <p:spPr bwMode="auto">
            <a:xfrm>
              <a:off x="13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.0022</a:t>
              </a:r>
            </a:p>
          </p:txBody>
        </p:sp>
        <p:sp>
          <p:nvSpPr>
            <p:cNvPr id="756743" name="Rectangle 7"/>
            <p:cNvSpPr>
              <a:spLocks noChangeArrowheads="1"/>
            </p:cNvSpPr>
            <p:nvPr/>
          </p:nvSpPr>
          <p:spPr bwMode="auto">
            <a:xfrm>
              <a:off x="17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.0026</a:t>
              </a:r>
            </a:p>
          </p:txBody>
        </p:sp>
        <p:sp>
          <p:nvSpPr>
            <p:cNvPr id="756744" name="Rectangle 8"/>
            <p:cNvSpPr>
              <a:spLocks noChangeArrowheads="1"/>
            </p:cNvSpPr>
            <p:nvPr/>
          </p:nvSpPr>
          <p:spPr bwMode="auto">
            <a:xfrm>
              <a:off x="21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.0020</a:t>
              </a:r>
            </a:p>
          </p:txBody>
        </p:sp>
        <p:sp>
          <p:nvSpPr>
            <p:cNvPr id="756745" name="Rectangle 9"/>
            <p:cNvSpPr>
              <a:spLocks noChangeArrowheads="1"/>
            </p:cNvSpPr>
            <p:nvPr/>
          </p:nvSpPr>
          <p:spPr bwMode="auto">
            <a:xfrm>
              <a:off x="25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.0030</a:t>
              </a:r>
            </a:p>
          </p:txBody>
        </p:sp>
        <p:sp>
          <p:nvSpPr>
            <p:cNvPr id="756746" name="Rectangle 10"/>
            <p:cNvSpPr>
              <a:spLocks noChangeArrowheads="1"/>
            </p:cNvSpPr>
            <p:nvPr/>
          </p:nvSpPr>
          <p:spPr bwMode="auto">
            <a:xfrm>
              <a:off x="29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.0022</a:t>
              </a:r>
            </a:p>
          </p:txBody>
        </p:sp>
        <p:sp>
          <p:nvSpPr>
            <p:cNvPr id="756747" name="Rectangle 11"/>
            <p:cNvSpPr>
              <a:spLocks noChangeArrowheads="1"/>
            </p:cNvSpPr>
            <p:nvPr/>
          </p:nvSpPr>
          <p:spPr bwMode="auto">
            <a:xfrm>
              <a:off x="33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.0023</a:t>
              </a:r>
            </a:p>
          </p:txBody>
        </p:sp>
        <p:sp>
          <p:nvSpPr>
            <p:cNvPr id="756748" name="Rectangle 12"/>
            <p:cNvSpPr>
              <a:spLocks noChangeArrowheads="1"/>
            </p:cNvSpPr>
            <p:nvPr/>
          </p:nvSpPr>
          <p:spPr bwMode="auto">
            <a:xfrm>
              <a:off x="37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.0022</a:t>
              </a:r>
            </a:p>
          </p:txBody>
        </p:sp>
        <p:sp>
          <p:nvSpPr>
            <p:cNvPr id="756749" name="Rectangle 13"/>
            <p:cNvSpPr>
              <a:spLocks noChangeArrowheads="1"/>
            </p:cNvSpPr>
            <p:nvPr/>
          </p:nvSpPr>
          <p:spPr bwMode="auto">
            <a:xfrm>
              <a:off x="41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.0025</a:t>
              </a:r>
            </a:p>
          </p:txBody>
        </p:sp>
        <p:sp>
          <p:nvSpPr>
            <p:cNvPr id="756750" name="Rectangle 14"/>
            <p:cNvSpPr>
              <a:spLocks noChangeArrowheads="1"/>
            </p:cNvSpPr>
            <p:nvPr/>
          </p:nvSpPr>
          <p:spPr bwMode="auto">
            <a:xfrm>
              <a:off x="5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.006</a:t>
              </a:r>
            </a:p>
          </p:txBody>
        </p:sp>
        <p:sp>
          <p:nvSpPr>
            <p:cNvPr id="756751" name="Rectangle 15"/>
            <p:cNvSpPr>
              <a:spLocks noChangeArrowheads="1"/>
            </p:cNvSpPr>
            <p:nvPr/>
          </p:nvSpPr>
          <p:spPr bwMode="auto">
            <a:xfrm>
              <a:off x="9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2" name="Rectangle 16"/>
            <p:cNvSpPr>
              <a:spLocks noChangeArrowheads="1"/>
            </p:cNvSpPr>
            <p:nvPr/>
          </p:nvSpPr>
          <p:spPr bwMode="auto">
            <a:xfrm>
              <a:off x="13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.008</a:t>
              </a:r>
            </a:p>
          </p:txBody>
        </p:sp>
        <p:sp>
          <p:nvSpPr>
            <p:cNvPr id="756753" name="Rectangle 17"/>
            <p:cNvSpPr>
              <a:spLocks noChangeArrowheads="1"/>
            </p:cNvSpPr>
            <p:nvPr/>
          </p:nvSpPr>
          <p:spPr bwMode="auto">
            <a:xfrm>
              <a:off x="17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4" name="Rectangle 18"/>
            <p:cNvSpPr>
              <a:spLocks noChangeArrowheads="1"/>
            </p:cNvSpPr>
            <p:nvPr/>
          </p:nvSpPr>
          <p:spPr bwMode="auto">
            <a:xfrm>
              <a:off x="21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5" name="Rectangle 19"/>
            <p:cNvSpPr>
              <a:spLocks noChangeArrowheads="1"/>
            </p:cNvSpPr>
            <p:nvPr/>
          </p:nvSpPr>
          <p:spPr bwMode="auto">
            <a:xfrm>
              <a:off x="25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.011</a:t>
              </a:r>
            </a:p>
          </p:txBody>
        </p:sp>
        <p:sp>
          <p:nvSpPr>
            <p:cNvPr id="756756" name="Rectangle 20"/>
            <p:cNvSpPr>
              <a:spLocks noChangeArrowheads="1"/>
            </p:cNvSpPr>
            <p:nvPr/>
          </p:nvSpPr>
          <p:spPr bwMode="auto">
            <a:xfrm>
              <a:off x="29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7" name="Rectangle 21"/>
            <p:cNvSpPr>
              <a:spLocks noChangeArrowheads="1"/>
            </p:cNvSpPr>
            <p:nvPr/>
          </p:nvSpPr>
          <p:spPr bwMode="auto">
            <a:xfrm>
              <a:off x="33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8" name="Rectangle 22"/>
            <p:cNvSpPr>
              <a:spLocks noChangeArrowheads="1"/>
            </p:cNvSpPr>
            <p:nvPr/>
          </p:nvSpPr>
          <p:spPr bwMode="auto">
            <a:xfrm>
              <a:off x="37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9" name="Rectangle 23"/>
            <p:cNvSpPr>
              <a:spLocks noChangeArrowheads="1"/>
            </p:cNvSpPr>
            <p:nvPr/>
          </p:nvSpPr>
          <p:spPr bwMode="auto">
            <a:xfrm>
              <a:off x="41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60" name="Rectangle 24"/>
            <p:cNvSpPr>
              <a:spLocks noChangeArrowheads="1"/>
            </p:cNvSpPr>
            <p:nvPr/>
          </p:nvSpPr>
          <p:spPr bwMode="auto">
            <a:xfrm>
              <a:off x="5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1" name="Rectangle 25"/>
            <p:cNvSpPr>
              <a:spLocks noChangeArrowheads="1"/>
            </p:cNvSpPr>
            <p:nvPr/>
          </p:nvSpPr>
          <p:spPr bwMode="auto">
            <a:xfrm>
              <a:off x="9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2" name="Rectangle 26"/>
            <p:cNvSpPr>
              <a:spLocks noChangeArrowheads="1"/>
            </p:cNvSpPr>
            <p:nvPr/>
          </p:nvSpPr>
          <p:spPr bwMode="auto">
            <a:xfrm>
              <a:off x="13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3" name="Rectangle 27"/>
            <p:cNvSpPr>
              <a:spLocks noChangeArrowheads="1"/>
            </p:cNvSpPr>
            <p:nvPr/>
          </p:nvSpPr>
          <p:spPr bwMode="auto">
            <a:xfrm>
              <a:off x="17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.015</a:t>
              </a:r>
            </a:p>
          </p:txBody>
        </p:sp>
        <p:sp>
          <p:nvSpPr>
            <p:cNvPr id="756764" name="Rectangle 28"/>
            <p:cNvSpPr>
              <a:spLocks noChangeArrowheads="1"/>
            </p:cNvSpPr>
            <p:nvPr/>
          </p:nvSpPr>
          <p:spPr bwMode="auto">
            <a:xfrm>
              <a:off x="21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5" name="Rectangle 29"/>
            <p:cNvSpPr>
              <a:spLocks noChangeArrowheads="1"/>
            </p:cNvSpPr>
            <p:nvPr/>
          </p:nvSpPr>
          <p:spPr bwMode="auto">
            <a:xfrm>
              <a:off x="25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6" name="Rectangle 30"/>
            <p:cNvSpPr>
              <a:spLocks noChangeArrowheads="1"/>
            </p:cNvSpPr>
            <p:nvPr/>
          </p:nvSpPr>
          <p:spPr bwMode="auto">
            <a:xfrm>
              <a:off x="29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7" name="Rectangle 31"/>
            <p:cNvSpPr>
              <a:spLocks noChangeArrowheads="1"/>
            </p:cNvSpPr>
            <p:nvPr/>
          </p:nvSpPr>
          <p:spPr bwMode="auto">
            <a:xfrm>
              <a:off x="33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8" name="Rectangle 32"/>
            <p:cNvSpPr>
              <a:spLocks noChangeArrowheads="1"/>
            </p:cNvSpPr>
            <p:nvPr/>
          </p:nvSpPr>
          <p:spPr bwMode="auto">
            <a:xfrm>
              <a:off x="37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9" name="Rectangle 33"/>
            <p:cNvSpPr>
              <a:spLocks noChangeArrowheads="1"/>
            </p:cNvSpPr>
            <p:nvPr/>
          </p:nvSpPr>
          <p:spPr bwMode="auto">
            <a:xfrm>
              <a:off x="41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70" name="Rectangle 34"/>
            <p:cNvSpPr>
              <a:spLocks noChangeArrowheads="1"/>
            </p:cNvSpPr>
            <p:nvPr/>
          </p:nvSpPr>
          <p:spPr bwMode="auto">
            <a:xfrm>
              <a:off x="5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.028</a:t>
              </a:r>
            </a:p>
          </p:txBody>
        </p:sp>
        <p:sp>
          <p:nvSpPr>
            <p:cNvPr id="756771" name="Rectangle 35"/>
            <p:cNvSpPr>
              <a:spLocks noChangeArrowheads="1"/>
            </p:cNvSpPr>
            <p:nvPr/>
          </p:nvSpPr>
          <p:spPr bwMode="auto">
            <a:xfrm>
              <a:off x="9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.024</a:t>
              </a:r>
            </a:p>
          </p:txBody>
        </p:sp>
        <p:sp>
          <p:nvSpPr>
            <p:cNvPr id="756772" name="Rectangle 36"/>
            <p:cNvSpPr>
              <a:spLocks noChangeArrowheads="1"/>
            </p:cNvSpPr>
            <p:nvPr/>
          </p:nvSpPr>
          <p:spPr bwMode="auto">
            <a:xfrm>
              <a:off x="13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.025</a:t>
              </a:r>
            </a:p>
          </p:txBody>
        </p:sp>
        <p:sp>
          <p:nvSpPr>
            <p:cNvPr id="756773" name="Rectangle 37"/>
            <p:cNvSpPr>
              <a:spLocks noChangeArrowheads="1"/>
            </p:cNvSpPr>
            <p:nvPr/>
          </p:nvSpPr>
          <p:spPr bwMode="auto">
            <a:xfrm>
              <a:off x="17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.026</a:t>
              </a:r>
            </a:p>
          </p:txBody>
        </p:sp>
        <p:sp>
          <p:nvSpPr>
            <p:cNvPr id="756774" name="Rectangle 38"/>
            <p:cNvSpPr>
              <a:spLocks noChangeArrowheads="1"/>
            </p:cNvSpPr>
            <p:nvPr/>
          </p:nvSpPr>
          <p:spPr bwMode="auto">
            <a:xfrm>
              <a:off x="21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.023</a:t>
              </a:r>
            </a:p>
          </p:txBody>
        </p:sp>
        <p:sp>
          <p:nvSpPr>
            <p:cNvPr id="756775" name="Rectangle 39"/>
            <p:cNvSpPr>
              <a:spLocks noChangeArrowheads="1"/>
            </p:cNvSpPr>
            <p:nvPr/>
          </p:nvSpPr>
          <p:spPr bwMode="auto">
            <a:xfrm>
              <a:off x="25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.025</a:t>
              </a:r>
            </a:p>
          </p:txBody>
        </p:sp>
        <p:sp>
          <p:nvSpPr>
            <p:cNvPr id="756776" name="Rectangle 40"/>
            <p:cNvSpPr>
              <a:spLocks noChangeArrowheads="1"/>
            </p:cNvSpPr>
            <p:nvPr/>
          </p:nvSpPr>
          <p:spPr bwMode="auto">
            <a:xfrm>
              <a:off x="29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.025</a:t>
              </a:r>
            </a:p>
          </p:txBody>
        </p:sp>
        <p:sp>
          <p:nvSpPr>
            <p:cNvPr id="756777" name="Rectangle 41"/>
            <p:cNvSpPr>
              <a:spLocks noChangeArrowheads="1"/>
            </p:cNvSpPr>
            <p:nvPr/>
          </p:nvSpPr>
          <p:spPr bwMode="auto">
            <a:xfrm>
              <a:off x="33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.026</a:t>
              </a:r>
            </a:p>
          </p:txBody>
        </p:sp>
        <p:sp>
          <p:nvSpPr>
            <p:cNvPr id="756778" name="Rectangle 42"/>
            <p:cNvSpPr>
              <a:spLocks noChangeArrowheads="1"/>
            </p:cNvSpPr>
            <p:nvPr/>
          </p:nvSpPr>
          <p:spPr bwMode="auto">
            <a:xfrm>
              <a:off x="37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.025</a:t>
              </a:r>
            </a:p>
          </p:txBody>
        </p:sp>
        <p:sp>
          <p:nvSpPr>
            <p:cNvPr id="756779" name="Rectangle 43"/>
            <p:cNvSpPr>
              <a:spLocks noChangeArrowheads="1"/>
            </p:cNvSpPr>
            <p:nvPr/>
          </p:nvSpPr>
          <p:spPr bwMode="auto">
            <a:xfrm>
              <a:off x="41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.027</a:t>
              </a:r>
            </a:p>
          </p:txBody>
        </p:sp>
        <p:sp>
          <p:nvSpPr>
            <p:cNvPr id="756780" name="Rectangle 44"/>
            <p:cNvSpPr>
              <a:spLocks noChangeArrowheads="1"/>
            </p:cNvSpPr>
            <p:nvPr/>
          </p:nvSpPr>
          <p:spPr bwMode="auto">
            <a:xfrm>
              <a:off x="5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.039</a:t>
              </a:r>
            </a:p>
          </p:txBody>
        </p:sp>
        <p:sp>
          <p:nvSpPr>
            <p:cNvPr id="756781" name="Rectangle 45"/>
            <p:cNvSpPr>
              <a:spLocks noChangeArrowheads="1"/>
            </p:cNvSpPr>
            <p:nvPr/>
          </p:nvSpPr>
          <p:spPr bwMode="auto">
            <a:xfrm>
              <a:off x="9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.037</a:t>
              </a:r>
            </a:p>
          </p:txBody>
        </p:sp>
        <p:sp>
          <p:nvSpPr>
            <p:cNvPr id="756782" name="Rectangle 46"/>
            <p:cNvSpPr>
              <a:spLocks noChangeArrowheads="1"/>
            </p:cNvSpPr>
            <p:nvPr/>
          </p:nvSpPr>
          <p:spPr bwMode="auto">
            <a:xfrm>
              <a:off x="13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.036</a:t>
              </a:r>
            </a:p>
          </p:txBody>
        </p:sp>
        <p:sp>
          <p:nvSpPr>
            <p:cNvPr id="756783" name="Rectangle 47"/>
            <p:cNvSpPr>
              <a:spLocks noChangeArrowheads="1"/>
            </p:cNvSpPr>
            <p:nvPr/>
          </p:nvSpPr>
          <p:spPr bwMode="auto">
            <a:xfrm>
              <a:off x="17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.041</a:t>
              </a:r>
            </a:p>
          </p:txBody>
        </p:sp>
        <p:sp>
          <p:nvSpPr>
            <p:cNvPr id="756784" name="Rectangle 48"/>
            <p:cNvSpPr>
              <a:spLocks noChangeArrowheads="1"/>
            </p:cNvSpPr>
            <p:nvPr/>
          </p:nvSpPr>
          <p:spPr bwMode="auto">
            <a:xfrm>
              <a:off x="21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.042</a:t>
              </a:r>
            </a:p>
          </p:txBody>
        </p:sp>
        <p:sp>
          <p:nvSpPr>
            <p:cNvPr id="756785" name="Rectangle 49"/>
            <p:cNvSpPr>
              <a:spLocks noChangeArrowheads="1"/>
            </p:cNvSpPr>
            <p:nvPr/>
          </p:nvSpPr>
          <p:spPr bwMode="auto">
            <a:xfrm>
              <a:off x="25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.039</a:t>
              </a:r>
            </a:p>
          </p:txBody>
        </p:sp>
        <p:sp>
          <p:nvSpPr>
            <p:cNvPr id="756786" name="Rectangle 50"/>
            <p:cNvSpPr>
              <a:spLocks noChangeArrowheads="1"/>
            </p:cNvSpPr>
            <p:nvPr/>
          </p:nvSpPr>
          <p:spPr bwMode="auto">
            <a:xfrm>
              <a:off x="29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.140</a:t>
              </a:r>
            </a:p>
          </p:txBody>
        </p:sp>
        <p:sp>
          <p:nvSpPr>
            <p:cNvPr id="756787" name="Rectangle 51"/>
            <p:cNvSpPr>
              <a:spLocks noChangeArrowheads="1"/>
            </p:cNvSpPr>
            <p:nvPr/>
          </p:nvSpPr>
          <p:spPr bwMode="auto">
            <a:xfrm>
              <a:off x="33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.039</a:t>
              </a:r>
            </a:p>
          </p:txBody>
        </p:sp>
        <p:sp>
          <p:nvSpPr>
            <p:cNvPr id="756788" name="Rectangle 52"/>
            <p:cNvSpPr>
              <a:spLocks noChangeArrowheads="1"/>
            </p:cNvSpPr>
            <p:nvPr/>
          </p:nvSpPr>
          <p:spPr bwMode="auto">
            <a:xfrm>
              <a:off x="37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.034</a:t>
              </a:r>
            </a:p>
          </p:txBody>
        </p:sp>
        <p:sp>
          <p:nvSpPr>
            <p:cNvPr id="756789" name="Rectangle 53"/>
            <p:cNvSpPr>
              <a:spLocks noChangeArrowheads="1"/>
            </p:cNvSpPr>
            <p:nvPr/>
          </p:nvSpPr>
          <p:spPr bwMode="auto">
            <a:xfrm>
              <a:off x="41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.038</a:t>
              </a:r>
            </a:p>
          </p:txBody>
        </p:sp>
        <p:sp>
          <p:nvSpPr>
            <p:cNvPr id="756790" name="Rectangle 54"/>
            <p:cNvSpPr>
              <a:spLocks noChangeArrowheads="1"/>
            </p:cNvSpPr>
            <p:nvPr/>
          </p:nvSpPr>
          <p:spPr bwMode="auto">
            <a:xfrm>
              <a:off x="5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.187</a:t>
              </a:r>
            </a:p>
          </p:txBody>
        </p:sp>
        <p:sp>
          <p:nvSpPr>
            <p:cNvPr id="756791" name="Rectangle 55"/>
            <p:cNvSpPr>
              <a:spLocks noChangeArrowheads="1"/>
            </p:cNvSpPr>
            <p:nvPr/>
          </p:nvSpPr>
          <p:spPr bwMode="auto">
            <a:xfrm>
              <a:off x="9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.152</a:t>
              </a:r>
            </a:p>
          </p:txBody>
        </p:sp>
        <p:sp>
          <p:nvSpPr>
            <p:cNvPr id="756792" name="Rectangle 56"/>
            <p:cNvSpPr>
              <a:spLocks noChangeArrowheads="1"/>
            </p:cNvSpPr>
            <p:nvPr/>
          </p:nvSpPr>
          <p:spPr bwMode="auto">
            <a:xfrm>
              <a:off x="13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.168</a:t>
              </a:r>
            </a:p>
          </p:txBody>
        </p:sp>
        <p:sp>
          <p:nvSpPr>
            <p:cNvPr id="756793" name="Rectangle 57"/>
            <p:cNvSpPr>
              <a:spLocks noChangeArrowheads="1"/>
            </p:cNvSpPr>
            <p:nvPr/>
          </p:nvSpPr>
          <p:spPr bwMode="auto">
            <a:xfrm>
              <a:off x="17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.176</a:t>
              </a:r>
            </a:p>
          </p:txBody>
        </p:sp>
        <p:sp>
          <p:nvSpPr>
            <p:cNvPr id="756794" name="Rectangle 58"/>
            <p:cNvSpPr>
              <a:spLocks noChangeArrowheads="1"/>
            </p:cNvSpPr>
            <p:nvPr/>
          </p:nvSpPr>
          <p:spPr bwMode="auto">
            <a:xfrm>
              <a:off x="21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.146</a:t>
              </a:r>
            </a:p>
          </p:txBody>
        </p:sp>
        <p:sp>
          <p:nvSpPr>
            <p:cNvPr id="756795" name="Rectangle 59"/>
            <p:cNvSpPr>
              <a:spLocks noChangeArrowheads="1"/>
            </p:cNvSpPr>
            <p:nvPr/>
          </p:nvSpPr>
          <p:spPr bwMode="auto">
            <a:xfrm>
              <a:off x="25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.146</a:t>
              </a:r>
            </a:p>
          </p:txBody>
        </p:sp>
        <p:sp>
          <p:nvSpPr>
            <p:cNvPr id="756796" name="Rectangle 60"/>
            <p:cNvSpPr>
              <a:spLocks noChangeArrowheads="1"/>
            </p:cNvSpPr>
            <p:nvPr/>
          </p:nvSpPr>
          <p:spPr bwMode="auto">
            <a:xfrm>
              <a:off x="29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.165</a:t>
              </a:r>
            </a:p>
          </p:txBody>
        </p:sp>
        <p:sp>
          <p:nvSpPr>
            <p:cNvPr id="756797" name="Rectangle 61"/>
            <p:cNvSpPr>
              <a:spLocks noChangeArrowheads="1"/>
            </p:cNvSpPr>
            <p:nvPr/>
          </p:nvSpPr>
          <p:spPr bwMode="auto">
            <a:xfrm>
              <a:off x="33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.146</a:t>
              </a:r>
            </a:p>
          </p:txBody>
        </p:sp>
        <p:sp>
          <p:nvSpPr>
            <p:cNvPr id="756798" name="Rectangle 62"/>
            <p:cNvSpPr>
              <a:spLocks noChangeArrowheads="1"/>
            </p:cNvSpPr>
            <p:nvPr/>
          </p:nvSpPr>
          <p:spPr bwMode="auto">
            <a:xfrm>
              <a:off x="37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.178</a:t>
              </a:r>
            </a:p>
          </p:txBody>
        </p:sp>
        <p:sp>
          <p:nvSpPr>
            <p:cNvPr id="756799" name="Rectangle 63"/>
            <p:cNvSpPr>
              <a:spLocks noChangeArrowheads="1"/>
            </p:cNvSpPr>
            <p:nvPr/>
          </p:nvSpPr>
          <p:spPr bwMode="auto">
            <a:xfrm>
              <a:off x="41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.154</a:t>
              </a:r>
            </a:p>
          </p:txBody>
        </p:sp>
        <p:sp>
          <p:nvSpPr>
            <p:cNvPr id="756800" name="Rectangle 64"/>
            <p:cNvSpPr>
              <a:spLocks noChangeArrowheads="1"/>
            </p:cNvSpPr>
            <p:nvPr/>
          </p:nvSpPr>
          <p:spPr bwMode="auto">
            <a:xfrm>
              <a:off x="5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3.94</a:t>
              </a:r>
            </a:p>
          </p:txBody>
        </p:sp>
        <p:sp>
          <p:nvSpPr>
            <p:cNvPr id="756801" name="Rectangle 65"/>
            <p:cNvSpPr>
              <a:spLocks noChangeArrowheads="1"/>
            </p:cNvSpPr>
            <p:nvPr/>
          </p:nvSpPr>
          <p:spPr bwMode="auto">
            <a:xfrm>
              <a:off x="9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3.63</a:t>
              </a:r>
            </a:p>
          </p:txBody>
        </p:sp>
        <p:sp>
          <p:nvSpPr>
            <p:cNvPr id="756802" name="Rectangle 66"/>
            <p:cNvSpPr>
              <a:spLocks noChangeArrowheads="1"/>
            </p:cNvSpPr>
            <p:nvPr/>
          </p:nvSpPr>
          <p:spPr bwMode="auto">
            <a:xfrm>
              <a:off x="13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4.06</a:t>
              </a:r>
            </a:p>
          </p:txBody>
        </p:sp>
        <p:sp>
          <p:nvSpPr>
            <p:cNvPr id="756803" name="Rectangle 67"/>
            <p:cNvSpPr>
              <a:spLocks noChangeArrowheads="1"/>
            </p:cNvSpPr>
            <p:nvPr/>
          </p:nvSpPr>
          <p:spPr bwMode="auto">
            <a:xfrm>
              <a:off x="17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3.76</a:t>
              </a:r>
            </a:p>
          </p:txBody>
        </p:sp>
        <p:sp>
          <p:nvSpPr>
            <p:cNvPr id="756804" name="Rectangle 68"/>
            <p:cNvSpPr>
              <a:spLocks noChangeArrowheads="1"/>
            </p:cNvSpPr>
            <p:nvPr/>
          </p:nvSpPr>
          <p:spPr bwMode="auto">
            <a:xfrm>
              <a:off x="21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4.11</a:t>
              </a:r>
            </a:p>
          </p:txBody>
        </p:sp>
        <p:sp>
          <p:nvSpPr>
            <p:cNvPr id="756805" name="Rectangle 69"/>
            <p:cNvSpPr>
              <a:spLocks noChangeArrowheads="1"/>
            </p:cNvSpPr>
            <p:nvPr/>
          </p:nvSpPr>
          <p:spPr bwMode="auto">
            <a:xfrm>
              <a:off x="25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3.51</a:t>
              </a:r>
            </a:p>
          </p:txBody>
        </p:sp>
        <p:sp>
          <p:nvSpPr>
            <p:cNvPr id="756806" name="Rectangle 70"/>
            <p:cNvSpPr>
              <a:spLocks noChangeArrowheads="1"/>
            </p:cNvSpPr>
            <p:nvPr/>
          </p:nvSpPr>
          <p:spPr bwMode="auto">
            <a:xfrm>
              <a:off x="29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3.48</a:t>
              </a:r>
            </a:p>
          </p:txBody>
        </p:sp>
        <p:sp>
          <p:nvSpPr>
            <p:cNvPr id="756807" name="Rectangle 71"/>
            <p:cNvSpPr>
              <a:spLocks noChangeArrowheads="1"/>
            </p:cNvSpPr>
            <p:nvPr/>
          </p:nvSpPr>
          <p:spPr bwMode="auto">
            <a:xfrm>
              <a:off x="33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3.64</a:t>
              </a:r>
            </a:p>
          </p:txBody>
        </p:sp>
        <p:sp>
          <p:nvSpPr>
            <p:cNvPr id="756808" name="Rectangle 72"/>
            <p:cNvSpPr>
              <a:spLocks noChangeArrowheads="1"/>
            </p:cNvSpPr>
            <p:nvPr/>
          </p:nvSpPr>
          <p:spPr bwMode="auto">
            <a:xfrm>
              <a:off x="37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3.31</a:t>
              </a:r>
            </a:p>
          </p:txBody>
        </p:sp>
        <p:sp>
          <p:nvSpPr>
            <p:cNvPr id="756809" name="Rectangle 73"/>
            <p:cNvSpPr>
              <a:spLocks noChangeArrowheads="1"/>
            </p:cNvSpPr>
            <p:nvPr/>
          </p:nvSpPr>
          <p:spPr bwMode="auto">
            <a:xfrm>
              <a:off x="41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3.45</a:t>
              </a:r>
            </a:p>
          </p:txBody>
        </p:sp>
        <p:sp>
          <p:nvSpPr>
            <p:cNvPr id="756810" name="Rectangle 74"/>
            <p:cNvSpPr>
              <a:spLocks noChangeArrowheads="1"/>
            </p:cNvSpPr>
            <p:nvPr/>
          </p:nvSpPr>
          <p:spPr bwMode="auto">
            <a:xfrm>
              <a:off x="5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13.40</a:t>
              </a:r>
            </a:p>
          </p:txBody>
        </p:sp>
        <p:sp>
          <p:nvSpPr>
            <p:cNvPr id="756811" name="Rectangle 75"/>
            <p:cNvSpPr>
              <a:spLocks noChangeArrowheads="1"/>
            </p:cNvSpPr>
            <p:nvPr/>
          </p:nvSpPr>
          <p:spPr bwMode="auto">
            <a:xfrm>
              <a:off x="9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12.90</a:t>
              </a:r>
            </a:p>
          </p:txBody>
        </p:sp>
        <p:sp>
          <p:nvSpPr>
            <p:cNvPr id="756812" name="Rectangle 76"/>
            <p:cNvSpPr>
              <a:spLocks noChangeArrowheads="1"/>
            </p:cNvSpPr>
            <p:nvPr/>
          </p:nvSpPr>
          <p:spPr bwMode="auto">
            <a:xfrm>
              <a:off x="13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13.80</a:t>
              </a:r>
            </a:p>
          </p:txBody>
        </p:sp>
        <p:sp>
          <p:nvSpPr>
            <p:cNvPr id="756813" name="Rectangle 77"/>
            <p:cNvSpPr>
              <a:spLocks noChangeArrowheads="1"/>
            </p:cNvSpPr>
            <p:nvPr/>
          </p:nvSpPr>
          <p:spPr bwMode="auto">
            <a:xfrm>
              <a:off x="17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17.60</a:t>
              </a:r>
            </a:p>
          </p:txBody>
        </p:sp>
        <p:sp>
          <p:nvSpPr>
            <p:cNvPr id="756814" name="Rectangle 78"/>
            <p:cNvSpPr>
              <a:spLocks noChangeArrowheads="1"/>
            </p:cNvSpPr>
            <p:nvPr/>
          </p:nvSpPr>
          <p:spPr bwMode="auto">
            <a:xfrm>
              <a:off x="21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12.90</a:t>
              </a:r>
            </a:p>
          </p:txBody>
        </p:sp>
        <p:sp>
          <p:nvSpPr>
            <p:cNvPr id="756815" name="Rectangle 79"/>
            <p:cNvSpPr>
              <a:spLocks noChangeArrowheads="1"/>
            </p:cNvSpPr>
            <p:nvPr/>
          </p:nvSpPr>
          <p:spPr bwMode="auto">
            <a:xfrm>
              <a:off x="25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14.10</a:t>
              </a:r>
            </a:p>
          </p:txBody>
        </p:sp>
        <p:sp>
          <p:nvSpPr>
            <p:cNvPr id="756816" name="Rectangle 80"/>
            <p:cNvSpPr>
              <a:spLocks noChangeArrowheads="1"/>
            </p:cNvSpPr>
            <p:nvPr/>
          </p:nvSpPr>
          <p:spPr bwMode="auto">
            <a:xfrm>
              <a:off x="29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12.70</a:t>
              </a:r>
            </a:p>
          </p:txBody>
        </p:sp>
        <p:sp>
          <p:nvSpPr>
            <p:cNvPr id="756817" name="Rectangle 81"/>
            <p:cNvSpPr>
              <a:spLocks noChangeArrowheads="1"/>
            </p:cNvSpPr>
            <p:nvPr/>
          </p:nvSpPr>
          <p:spPr bwMode="auto">
            <a:xfrm>
              <a:off x="33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81.60</a:t>
              </a:r>
            </a:p>
          </p:txBody>
        </p:sp>
        <p:sp>
          <p:nvSpPr>
            <p:cNvPr id="756818" name="Rectangle 82"/>
            <p:cNvSpPr>
              <a:spLocks noChangeArrowheads="1"/>
            </p:cNvSpPr>
            <p:nvPr/>
          </p:nvSpPr>
          <p:spPr bwMode="auto">
            <a:xfrm>
              <a:off x="37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16.00</a:t>
              </a:r>
            </a:p>
          </p:txBody>
        </p:sp>
        <p:sp>
          <p:nvSpPr>
            <p:cNvPr id="756819" name="Rectangle 83"/>
            <p:cNvSpPr>
              <a:spLocks noChangeArrowheads="1"/>
            </p:cNvSpPr>
            <p:nvPr/>
          </p:nvSpPr>
          <p:spPr bwMode="auto">
            <a:xfrm>
              <a:off x="41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15.50</a:t>
              </a:r>
            </a:p>
          </p:txBody>
        </p:sp>
        <p:sp>
          <p:nvSpPr>
            <p:cNvPr id="756820" name="Rectangle 84"/>
            <p:cNvSpPr>
              <a:spLocks noChangeArrowheads="1"/>
            </p:cNvSpPr>
            <p:nvPr/>
          </p:nvSpPr>
          <p:spPr bwMode="auto">
            <a:xfrm>
              <a:off x="5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322.5</a:t>
              </a:r>
            </a:p>
          </p:txBody>
        </p:sp>
        <p:sp>
          <p:nvSpPr>
            <p:cNvPr id="756821" name="Rectangle 85"/>
            <p:cNvSpPr>
              <a:spLocks noChangeArrowheads="1"/>
            </p:cNvSpPr>
            <p:nvPr/>
          </p:nvSpPr>
          <p:spPr bwMode="auto">
            <a:xfrm>
              <a:off x="9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355.9</a:t>
              </a:r>
            </a:p>
          </p:txBody>
        </p:sp>
        <p:sp>
          <p:nvSpPr>
            <p:cNvPr id="756822" name="Rectangle 86"/>
            <p:cNvSpPr>
              <a:spLocks noChangeArrowheads="1"/>
            </p:cNvSpPr>
            <p:nvPr/>
          </p:nvSpPr>
          <p:spPr bwMode="auto">
            <a:xfrm>
              <a:off x="13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391.7</a:t>
              </a:r>
            </a:p>
          </p:txBody>
        </p:sp>
        <p:sp>
          <p:nvSpPr>
            <p:cNvPr id="756823" name="Rectangle 87"/>
            <p:cNvSpPr>
              <a:spLocks noChangeArrowheads="1"/>
            </p:cNvSpPr>
            <p:nvPr/>
          </p:nvSpPr>
          <p:spPr bwMode="auto">
            <a:xfrm>
              <a:off x="17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321.6</a:t>
              </a:r>
            </a:p>
          </p:txBody>
        </p:sp>
        <p:sp>
          <p:nvSpPr>
            <p:cNvPr id="756824" name="Rectangle 88"/>
            <p:cNvSpPr>
              <a:spLocks noChangeArrowheads="1"/>
            </p:cNvSpPr>
            <p:nvPr/>
          </p:nvSpPr>
          <p:spPr bwMode="auto">
            <a:xfrm>
              <a:off x="21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388.3</a:t>
              </a:r>
            </a:p>
          </p:txBody>
        </p:sp>
        <p:sp>
          <p:nvSpPr>
            <p:cNvPr id="756825" name="Rectangle 89"/>
            <p:cNvSpPr>
              <a:spLocks noChangeArrowheads="1"/>
            </p:cNvSpPr>
            <p:nvPr/>
          </p:nvSpPr>
          <p:spPr bwMode="auto">
            <a:xfrm>
              <a:off x="25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321.3</a:t>
              </a:r>
            </a:p>
          </p:txBody>
        </p:sp>
        <p:sp>
          <p:nvSpPr>
            <p:cNvPr id="756826" name="Rectangle 90"/>
            <p:cNvSpPr>
              <a:spLocks noChangeArrowheads="1"/>
            </p:cNvSpPr>
            <p:nvPr/>
          </p:nvSpPr>
          <p:spPr bwMode="auto">
            <a:xfrm>
              <a:off x="29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321.3</a:t>
              </a:r>
            </a:p>
          </p:txBody>
        </p:sp>
        <p:sp>
          <p:nvSpPr>
            <p:cNvPr id="756827" name="Rectangle 91"/>
            <p:cNvSpPr>
              <a:spLocks noChangeArrowheads="1"/>
            </p:cNvSpPr>
            <p:nvPr/>
          </p:nvSpPr>
          <p:spPr bwMode="auto">
            <a:xfrm>
              <a:off x="33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398.7</a:t>
              </a:r>
            </a:p>
          </p:txBody>
        </p:sp>
        <p:sp>
          <p:nvSpPr>
            <p:cNvPr id="756828" name="Rectangle 92"/>
            <p:cNvSpPr>
              <a:spLocks noChangeArrowheads="1"/>
            </p:cNvSpPr>
            <p:nvPr/>
          </p:nvSpPr>
          <p:spPr bwMode="auto">
            <a:xfrm>
              <a:off x="37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322.1</a:t>
              </a:r>
            </a:p>
          </p:txBody>
        </p:sp>
        <p:sp>
          <p:nvSpPr>
            <p:cNvPr id="756829" name="Rectangle 93"/>
            <p:cNvSpPr>
              <a:spLocks noChangeArrowheads="1"/>
            </p:cNvSpPr>
            <p:nvPr/>
          </p:nvSpPr>
          <p:spPr bwMode="auto">
            <a:xfrm>
              <a:off x="41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321.3</a:t>
              </a:r>
            </a:p>
          </p:txBody>
        </p:sp>
        <p:sp>
          <p:nvSpPr>
            <p:cNvPr id="756830" name="Rectangle 94"/>
            <p:cNvSpPr>
              <a:spLocks noChangeArrowheads="1"/>
            </p:cNvSpPr>
            <p:nvPr/>
          </p:nvSpPr>
          <p:spPr bwMode="auto">
            <a:xfrm>
              <a:off x="5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1319.</a:t>
              </a:r>
            </a:p>
          </p:txBody>
        </p:sp>
        <p:sp>
          <p:nvSpPr>
            <p:cNvPr id="756831" name="Rectangle 95"/>
            <p:cNvSpPr>
              <a:spLocks noChangeArrowheads="1"/>
            </p:cNvSpPr>
            <p:nvPr/>
          </p:nvSpPr>
          <p:spPr bwMode="auto">
            <a:xfrm>
              <a:off x="9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1388.</a:t>
              </a:r>
            </a:p>
          </p:txBody>
        </p:sp>
        <p:sp>
          <p:nvSpPr>
            <p:cNvPr id="756832" name="Rectangle 96"/>
            <p:cNvSpPr>
              <a:spLocks noChangeArrowheads="1"/>
            </p:cNvSpPr>
            <p:nvPr/>
          </p:nvSpPr>
          <p:spPr bwMode="auto">
            <a:xfrm>
              <a:off x="13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1327.</a:t>
              </a:r>
            </a:p>
          </p:txBody>
        </p:sp>
        <p:sp>
          <p:nvSpPr>
            <p:cNvPr id="756833" name="Rectangle 97"/>
            <p:cNvSpPr>
              <a:spLocks noChangeArrowheads="1"/>
            </p:cNvSpPr>
            <p:nvPr/>
          </p:nvSpPr>
          <p:spPr bwMode="auto">
            <a:xfrm>
              <a:off x="17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1318.</a:t>
              </a:r>
            </a:p>
          </p:txBody>
        </p:sp>
        <p:sp>
          <p:nvSpPr>
            <p:cNvPr id="756834" name="Rectangle 98"/>
            <p:cNvSpPr>
              <a:spLocks noChangeArrowheads="1"/>
            </p:cNvSpPr>
            <p:nvPr/>
          </p:nvSpPr>
          <p:spPr bwMode="auto">
            <a:xfrm>
              <a:off x="21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1331.</a:t>
              </a:r>
            </a:p>
          </p:txBody>
        </p:sp>
        <p:sp>
          <p:nvSpPr>
            <p:cNvPr id="756835" name="Rectangle 99"/>
            <p:cNvSpPr>
              <a:spLocks noChangeArrowheads="1"/>
            </p:cNvSpPr>
            <p:nvPr/>
          </p:nvSpPr>
          <p:spPr bwMode="auto">
            <a:xfrm>
              <a:off x="25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1336.</a:t>
              </a:r>
            </a:p>
          </p:txBody>
        </p:sp>
        <p:sp>
          <p:nvSpPr>
            <p:cNvPr id="756836" name="Rectangle 100"/>
            <p:cNvSpPr>
              <a:spLocks noChangeArrowheads="1"/>
            </p:cNvSpPr>
            <p:nvPr/>
          </p:nvSpPr>
          <p:spPr bwMode="auto">
            <a:xfrm>
              <a:off x="29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1318.</a:t>
              </a:r>
            </a:p>
          </p:txBody>
        </p:sp>
        <p:sp>
          <p:nvSpPr>
            <p:cNvPr id="756837" name="Rectangle 101"/>
            <p:cNvSpPr>
              <a:spLocks noChangeArrowheads="1"/>
            </p:cNvSpPr>
            <p:nvPr/>
          </p:nvSpPr>
          <p:spPr bwMode="auto">
            <a:xfrm>
              <a:off x="33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1335.</a:t>
              </a:r>
            </a:p>
          </p:txBody>
        </p:sp>
        <p:sp>
          <p:nvSpPr>
            <p:cNvPr id="756838" name="Rectangle 102"/>
            <p:cNvSpPr>
              <a:spLocks noChangeArrowheads="1"/>
            </p:cNvSpPr>
            <p:nvPr/>
          </p:nvSpPr>
          <p:spPr bwMode="auto">
            <a:xfrm>
              <a:off x="37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1325.</a:t>
              </a:r>
            </a:p>
          </p:txBody>
        </p:sp>
        <p:sp>
          <p:nvSpPr>
            <p:cNvPr id="756839" name="Rectangle 103"/>
            <p:cNvSpPr>
              <a:spLocks noChangeArrowheads="1"/>
            </p:cNvSpPr>
            <p:nvPr/>
          </p:nvSpPr>
          <p:spPr bwMode="auto">
            <a:xfrm>
              <a:off x="41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1319.</a:t>
              </a:r>
            </a:p>
          </p:txBody>
        </p:sp>
        <p:sp>
          <p:nvSpPr>
            <p:cNvPr id="756840" name="Text Box 104"/>
            <p:cNvSpPr txBox="1">
              <a:spLocks noChangeArrowheads="1"/>
            </p:cNvSpPr>
            <p:nvPr/>
          </p:nvSpPr>
          <p:spPr bwMode="auto">
            <a:xfrm>
              <a:off x="72" y="2064"/>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i="1">
                  <a:solidFill>
                    <a:srgbClr val="000000"/>
                  </a:solidFill>
                  <a:latin typeface="Helvetica Neue" charset="0"/>
                </a:rPr>
                <a:t>N</a:t>
              </a:r>
              <a:r>
                <a:rPr lang="en-US" sz="1000" b="0">
                  <a:solidFill>
                    <a:srgbClr val="000000"/>
                  </a:solidFill>
                  <a:latin typeface="Helvetica Neue" charset="0"/>
                </a:rPr>
                <a:t>  </a:t>
              </a:r>
              <a:r>
                <a:rPr lang="en-US" b="0">
                  <a:solidFill>
                    <a:srgbClr val="000000"/>
                  </a:solidFill>
                  <a:latin typeface="Helvetica Neue" charset="0"/>
                </a:rPr>
                <a:t>= 10</a:t>
              </a:r>
              <a:endParaRPr lang="en-US" b="0" i="1">
                <a:solidFill>
                  <a:srgbClr val="000000"/>
                </a:solidFill>
                <a:latin typeface="Helvetica Neue" charset="0"/>
              </a:endParaRPr>
            </a:p>
          </p:txBody>
        </p:sp>
        <p:sp>
          <p:nvSpPr>
            <p:cNvPr id="756841" name="Text Box 105"/>
            <p:cNvSpPr txBox="1">
              <a:spLocks noChangeArrowheads="1"/>
            </p:cNvSpPr>
            <p:nvPr/>
          </p:nvSpPr>
          <p:spPr bwMode="auto">
            <a:xfrm>
              <a:off x="72" y="2256"/>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20</a:t>
              </a:r>
            </a:p>
          </p:txBody>
        </p:sp>
        <p:sp>
          <p:nvSpPr>
            <p:cNvPr id="756842" name="Text Box 106"/>
            <p:cNvSpPr txBox="1">
              <a:spLocks noChangeArrowheads="1"/>
            </p:cNvSpPr>
            <p:nvPr/>
          </p:nvSpPr>
          <p:spPr bwMode="auto">
            <a:xfrm>
              <a:off x="72" y="2448"/>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30</a:t>
              </a:r>
            </a:p>
          </p:txBody>
        </p:sp>
        <p:sp>
          <p:nvSpPr>
            <p:cNvPr id="756843" name="Text Box 107"/>
            <p:cNvSpPr txBox="1">
              <a:spLocks noChangeArrowheads="1"/>
            </p:cNvSpPr>
            <p:nvPr/>
          </p:nvSpPr>
          <p:spPr bwMode="auto">
            <a:xfrm>
              <a:off x="72" y="2640"/>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40</a:t>
              </a:r>
            </a:p>
          </p:txBody>
        </p:sp>
        <p:sp>
          <p:nvSpPr>
            <p:cNvPr id="756844" name="Text Box 108"/>
            <p:cNvSpPr txBox="1">
              <a:spLocks noChangeArrowheads="1"/>
            </p:cNvSpPr>
            <p:nvPr/>
          </p:nvSpPr>
          <p:spPr bwMode="auto">
            <a:xfrm>
              <a:off x="72" y="2832"/>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50</a:t>
              </a:r>
            </a:p>
          </p:txBody>
        </p:sp>
        <p:sp>
          <p:nvSpPr>
            <p:cNvPr id="756845" name="Text Box 109"/>
            <p:cNvSpPr txBox="1">
              <a:spLocks noChangeArrowheads="1"/>
            </p:cNvSpPr>
            <p:nvPr/>
          </p:nvSpPr>
          <p:spPr bwMode="auto">
            <a:xfrm>
              <a:off x="72" y="3024"/>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100</a:t>
              </a:r>
            </a:p>
          </p:txBody>
        </p:sp>
        <p:sp>
          <p:nvSpPr>
            <p:cNvPr id="756846" name="Text Box 110"/>
            <p:cNvSpPr txBox="1">
              <a:spLocks noChangeArrowheads="1"/>
            </p:cNvSpPr>
            <p:nvPr/>
          </p:nvSpPr>
          <p:spPr bwMode="auto">
            <a:xfrm>
              <a:off x="72" y="3216"/>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500</a:t>
              </a:r>
            </a:p>
          </p:txBody>
        </p:sp>
        <p:sp>
          <p:nvSpPr>
            <p:cNvPr id="756847" name="Text Box 111"/>
            <p:cNvSpPr txBox="1">
              <a:spLocks noChangeArrowheads="1"/>
            </p:cNvSpPr>
            <p:nvPr/>
          </p:nvSpPr>
          <p:spPr bwMode="auto">
            <a:xfrm>
              <a:off x="72" y="3408"/>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1000</a:t>
              </a:r>
            </a:p>
          </p:txBody>
        </p:sp>
        <p:sp>
          <p:nvSpPr>
            <p:cNvPr id="756848" name="Text Box 112"/>
            <p:cNvSpPr txBox="1">
              <a:spLocks noChangeArrowheads="1"/>
            </p:cNvSpPr>
            <p:nvPr/>
          </p:nvSpPr>
          <p:spPr bwMode="auto">
            <a:xfrm>
              <a:off x="72" y="3600"/>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5000</a:t>
              </a:r>
            </a:p>
          </p:txBody>
        </p:sp>
        <p:sp>
          <p:nvSpPr>
            <p:cNvPr id="756849" name="Text Box 113"/>
            <p:cNvSpPr txBox="1">
              <a:spLocks noChangeArrowheads="1"/>
            </p:cNvSpPr>
            <p:nvPr/>
          </p:nvSpPr>
          <p:spPr bwMode="auto">
            <a:xfrm>
              <a:off x="72" y="3792"/>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10000</a:t>
              </a:r>
            </a:p>
          </p:txBody>
        </p:sp>
        <p:sp>
          <p:nvSpPr>
            <p:cNvPr id="756850" name="Text Box 114"/>
            <p:cNvSpPr txBox="1">
              <a:spLocks noChangeArrowheads="1"/>
            </p:cNvSpPr>
            <p:nvPr/>
          </p:nvSpPr>
          <p:spPr bwMode="auto">
            <a:xfrm>
              <a:off x="5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1</a:t>
              </a:r>
              <a:endParaRPr lang="en-US" sz="1200" b="0" i="1">
                <a:solidFill>
                  <a:srgbClr val="000000"/>
                </a:solidFill>
                <a:latin typeface="Helvetica Neue" charset="0"/>
              </a:endParaRPr>
            </a:p>
          </p:txBody>
        </p:sp>
        <p:sp>
          <p:nvSpPr>
            <p:cNvPr id="756851" name="Text Box 115"/>
            <p:cNvSpPr txBox="1">
              <a:spLocks noChangeArrowheads="1"/>
            </p:cNvSpPr>
            <p:nvPr/>
          </p:nvSpPr>
          <p:spPr bwMode="auto">
            <a:xfrm>
              <a:off x="9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2</a:t>
              </a:r>
              <a:endParaRPr lang="en-US" sz="1200" b="0" i="1">
                <a:solidFill>
                  <a:srgbClr val="000000"/>
                </a:solidFill>
                <a:latin typeface="Helvetica Neue" charset="0"/>
              </a:endParaRPr>
            </a:p>
          </p:txBody>
        </p:sp>
        <p:sp>
          <p:nvSpPr>
            <p:cNvPr id="756852" name="Text Box 116"/>
            <p:cNvSpPr txBox="1">
              <a:spLocks noChangeArrowheads="1"/>
            </p:cNvSpPr>
            <p:nvPr/>
          </p:nvSpPr>
          <p:spPr bwMode="auto">
            <a:xfrm>
              <a:off x="13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3</a:t>
              </a:r>
              <a:endParaRPr lang="en-US" sz="1200" b="0" i="1">
                <a:solidFill>
                  <a:srgbClr val="000000"/>
                </a:solidFill>
                <a:latin typeface="Helvetica Neue" charset="0"/>
              </a:endParaRPr>
            </a:p>
          </p:txBody>
        </p:sp>
        <p:sp>
          <p:nvSpPr>
            <p:cNvPr id="756853" name="Text Box 117"/>
            <p:cNvSpPr txBox="1">
              <a:spLocks noChangeArrowheads="1"/>
            </p:cNvSpPr>
            <p:nvPr/>
          </p:nvSpPr>
          <p:spPr bwMode="auto">
            <a:xfrm>
              <a:off x="17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4</a:t>
              </a:r>
              <a:endParaRPr lang="en-US" sz="1200" b="0" i="1">
                <a:solidFill>
                  <a:srgbClr val="000000"/>
                </a:solidFill>
                <a:latin typeface="Helvetica Neue" charset="0"/>
              </a:endParaRPr>
            </a:p>
          </p:txBody>
        </p:sp>
        <p:sp>
          <p:nvSpPr>
            <p:cNvPr id="756854" name="Text Box 118"/>
            <p:cNvSpPr txBox="1">
              <a:spLocks noChangeArrowheads="1"/>
            </p:cNvSpPr>
            <p:nvPr/>
          </p:nvSpPr>
          <p:spPr bwMode="auto">
            <a:xfrm>
              <a:off x="21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5</a:t>
              </a:r>
              <a:endParaRPr lang="en-US" sz="1200" b="0" i="1">
                <a:solidFill>
                  <a:srgbClr val="000000"/>
                </a:solidFill>
                <a:latin typeface="Helvetica Neue" charset="0"/>
              </a:endParaRPr>
            </a:p>
          </p:txBody>
        </p:sp>
        <p:sp>
          <p:nvSpPr>
            <p:cNvPr id="756855" name="Text Box 119"/>
            <p:cNvSpPr txBox="1">
              <a:spLocks noChangeArrowheads="1"/>
            </p:cNvSpPr>
            <p:nvPr/>
          </p:nvSpPr>
          <p:spPr bwMode="auto">
            <a:xfrm>
              <a:off x="25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6</a:t>
              </a:r>
              <a:endParaRPr lang="en-US" sz="1200" b="0" i="1">
                <a:solidFill>
                  <a:srgbClr val="000000"/>
                </a:solidFill>
                <a:latin typeface="Helvetica Neue" charset="0"/>
              </a:endParaRPr>
            </a:p>
          </p:txBody>
        </p:sp>
        <p:sp>
          <p:nvSpPr>
            <p:cNvPr id="756856" name="Text Box 120"/>
            <p:cNvSpPr txBox="1">
              <a:spLocks noChangeArrowheads="1"/>
            </p:cNvSpPr>
            <p:nvPr/>
          </p:nvSpPr>
          <p:spPr bwMode="auto">
            <a:xfrm>
              <a:off x="29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7</a:t>
              </a:r>
              <a:endParaRPr lang="en-US" sz="1200" b="0" i="1">
                <a:solidFill>
                  <a:srgbClr val="000000"/>
                </a:solidFill>
                <a:latin typeface="Helvetica Neue" charset="0"/>
              </a:endParaRPr>
            </a:p>
          </p:txBody>
        </p:sp>
        <p:sp>
          <p:nvSpPr>
            <p:cNvPr id="756857" name="Text Box 121"/>
            <p:cNvSpPr txBox="1">
              <a:spLocks noChangeArrowheads="1"/>
            </p:cNvSpPr>
            <p:nvPr/>
          </p:nvSpPr>
          <p:spPr bwMode="auto">
            <a:xfrm>
              <a:off x="33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8</a:t>
              </a:r>
              <a:endParaRPr lang="en-US" sz="1200" b="0" i="1">
                <a:solidFill>
                  <a:srgbClr val="000000"/>
                </a:solidFill>
                <a:latin typeface="Helvetica Neue" charset="0"/>
              </a:endParaRPr>
            </a:p>
          </p:txBody>
        </p:sp>
        <p:sp>
          <p:nvSpPr>
            <p:cNvPr id="756858" name="Text Box 122"/>
            <p:cNvSpPr txBox="1">
              <a:spLocks noChangeArrowheads="1"/>
            </p:cNvSpPr>
            <p:nvPr/>
          </p:nvSpPr>
          <p:spPr bwMode="auto">
            <a:xfrm>
              <a:off x="37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9</a:t>
              </a:r>
              <a:endParaRPr lang="en-US" sz="1200" b="0" i="1">
                <a:solidFill>
                  <a:srgbClr val="000000"/>
                </a:solidFill>
                <a:latin typeface="Helvetica Neue" charset="0"/>
              </a:endParaRPr>
            </a:p>
          </p:txBody>
        </p:sp>
        <p:sp>
          <p:nvSpPr>
            <p:cNvPr id="756859" name="Text Box 123"/>
            <p:cNvSpPr txBox="1">
              <a:spLocks noChangeArrowheads="1"/>
            </p:cNvSpPr>
            <p:nvPr/>
          </p:nvSpPr>
          <p:spPr bwMode="auto">
            <a:xfrm>
              <a:off x="4168" y="1904"/>
              <a:ext cx="448"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10</a:t>
              </a:r>
              <a:endParaRPr lang="en-US" sz="1200" b="0" i="1">
                <a:solidFill>
                  <a:srgbClr val="000000"/>
                </a:solidFill>
                <a:latin typeface="Helvetica Neue" charset="0"/>
              </a:endParaRPr>
            </a:p>
          </p:txBody>
        </p:sp>
        <p:sp>
          <p:nvSpPr>
            <p:cNvPr id="756860" name="Rectangle 124"/>
            <p:cNvSpPr>
              <a:spLocks noChangeArrowheads="1"/>
            </p:cNvSpPr>
            <p:nvPr/>
          </p:nvSpPr>
          <p:spPr bwMode="auto">
            <a:xfrm>
              <a:off x="4592" y="2064"/>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.0024</a:t>
              </a:r>
            </a:p>
          </p:txBody>
        </p:sp>
        <p:sp>
          <p:nvSpPr>
            <p:cNvPr id="756861" name="Rectangle 125"/>
            <p:cNvSpPr>
              <a:spLocks noChangeArrowheads="1"/>
            </p:cNvSpPr>
            <p:nvPr/>
          </p:nvSpPr>
          <p:spPr bwMode="auto">
            <a:xfrm>
              <a:off x="4592" y="225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862" name="Rectangle 126"/>
            <p:cNvSpPr>
              <a:spLocks noChangeArrowheads="1"/>
            </p:cNvSpPr>
            <p:nvPr/>
          </p:nvSpPr>
          <p:spPr bwMode="auto">
            <a:xfrm>
              <a:off x="4592" y="244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863" name="Rectangle 127"/>
            <p:cNvSpPr>
              <a:spLocks noChangeArrowheads="1"/>
            </p:cNvSpPr>
            <p:nvPr/>
          </p:nvSpPr>
          <p:spPr bwMode="auto">
            <a:xfrm>
              <a:off x="4592" y="2640"/>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.025</a:t>
              </a:r>
            </a:p>
          </p:txBody>
        </p:sp>
        <p:sp>
          <p:nvSpPr>
            <p:cNvPr id="756864" name="Rectangle 128"/>
            <p:cNvSpPr>
              <a:spLocks noChangeArrowheads="1"/>
            </p:cNvSpPr>
            <p:nvPr/>
          </p:nvSpPr>
          <p:spPr bwMode="auto">
            <a:xfrm>
              <a:off x="4592" y="283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.049</a:t>
              </a:r>
            </a:p>
          </p:txBody>
        </p:sp>
        <p:sp>
          <p:nvSpPr>
            <p:cNvPr id="756865" name="Rectangle 129"/>
            <p:cNvSpPr>
              <a:spLocks noChangeArrowheads="1"/>
            </p:cNvSpPr>
            <p:nvPr/>
          </p:nvSpPr>
          <p:spPr bwMode="auto">
            <a:xfrm>
              <a:off x="4592" y="3024"/>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.162</a:t>
              </a:r>
            </a:p>
          </p:txBody>
        </p:sp>
        <p:sp>
          <p:nvSpPr>
            <p:cNvPr id="756866" name="Rectangle 130"/>
            <p:cNvSpPr>
              <a:spLocks noChangeArrowheads="1"/>
            </p:cNvSpPr>
            <p:nvPr/>
          </p:nvSpPr>
          <p:spPr bwMode="auto">
            <a:xfrm>
              <a:off x="4592" y="321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3.69</a:t>
              </a:r>
            </a:p>
          </p:txBody>
        </p:sp>
        <p:sp>
          <p:nvSpPr>
            <p:cNvPr id="756867" name="Rectangle 131"/>
            <p:cNvSpPr>
              <a:spLocks noChangeArrowheads="1"/>
            </p:cNvSpPr>
            <p:nvPr/>
          </p:nvSpPr>
          <p:spPr bwMode="auto">
            <a:xfrm>
              <a:off x="4592" y="340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21.05</a:t>
              </a:r>
            </a:p>
          </p:txBody>
        </p:sp>
        <p:sp>
          <p:nvSpPr>
            <p:cNvPr id="756868" name="Rectangle 132"/>
            <p:cNvSpPr>
              <a:spLocks noChangeArrowheads="1"/>
            </p:cNvSpPr>
            <p:nvPr/>
          </p:nvSpPr>
          <p:spPr bwMode="auto">
            <a:xfrm>
              <a:off x="4592" y="3600"/>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346.4</a:t>
              </a:r>
            </a:p>
          </p:txBody>
        </p:sp>
        <p:sp>
          <p:nvSpPr>
            <p:cNvPr id="756869" name="Rectangle 133"/>
            <p:cNvSpPr>
              <a:spLocks noChangeArrowheads="1"/>
            </p:cNvSpPr>
            <p:nvPr/>
          </p:nvSpPr>
          <p:spPr bwMode="auto">
            <a:xfrm>
              <a:off x="4592" y="379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1332.</a:t>
              </a:r>
            </a:p>
          </p:txBody>
        </p:sp>
        <p:sp>
          <p:nvSpPr>
            <p:cNvPr id="756870" name="Text Box 134"/>
            <p:cNvSpPr txBox="1">
              <a:spLocks noChangeArrowheads="1"/>
            </p:cNvSpPr>
            <p:nvPr/>
          </p:nvSpPr>
          <p:spPr bwMode="auto">
            <a:xfrm>
              <a:off x="4592" y="1888"/>
              <a:ext cx="440"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i="1">
                  <a:solidFill>
                    <a:srgbClr val="000000"/>
                  </a:solidFill>
                  <a:latin typeface="Symbol" charset="2"/>
                  <a:sym typeface="Symbol" charset="2"/>
                </a:rPr>
                <a:t>m</a:t>
              </a:r>
            </a:p>
          </p:txBody>
        </p:sp>
        <p:sp>
          <p:nvSpPr>
            <p:cNvPr id="756871" name="Rectangle 135"/>
            <p:cNvSpPr>
              <a:spLocks noChangeArrowheads="1"/>
            </p:cNvSpPr>
            <p:nvPr/>
          </p:nvSpPr>
          <p:spPr bwMode="auto">
            <a:xfrm>
              <a:off x="5024" y="2064"/>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.00029</a:t>
              </a:r>
            </a:p>
          </p:txBody>
        </p:sp>
        <p:sp>
          <p:nvSpPr>
            <p:cNvPr id="756872" name="Rectangle 136"/>
            <p:cNvSpPr>
              <a:spLocks noChangeArrowheads="1"/>
            </p:cNvSpPr>
            <p:nvPr/>
          </p:nvSpPr>
          <p:spPr bwMode="auto">
            <a:xfrm>
              <a:off x="5024" y="225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.00139</a:t>
              </a:r>
            </a:p>
          </p:txBody>
        </p:sp>
        <p:sp>
          <p:nvSpPr>
            <p:cNvPr id="756873" name="Rectangle 137"/>
            <p:cNvSpPr>
              <a:spLocks noChangeArrowheads="1"/>
            </p:cNvSpPr>
            <p:nvPr/>
          </p:nvSpPr>
          <p:spPr bwMode="auto">
            <a:xfrm>
              <a:off x="5024" y="244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.00013</a:t>
              </a:r>
            </a:p>
          </p:txBody>
        </p:sp>
        <p:sp>
          <p:nvSpPr>
            <p:cNvPr id="756874" name="Rectangle 138"/>
            <p:cNvSpPr>
              <a:spLocks noChangeArrowheads="1"/>
            </p:cNvSpPr>
            <p:nvPr/>
          </p:nvSpPr>
          <p:spPr bwMode="auto">
            <a:xfrm>
              <a:off x="5024" y="2640"/>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.0014</a:t>
              </a:r>
            </a:p>
          </p:txBody>
        </p:sp>
        <p:sp>
          <p:nvSpPr>
            <p:cNvPr id="756875" name="Rectangle 139"/>
            <p:cNvSpPr>
              <a:spLocks noChangeArrowheads="1"/>
            </p:cNvSpPr>
            <p:nvPr/>
          </p:nvSpPr>
          <p:spPr bwMode="auto">
            <a:xfrm>
              <a:off x="5024" y="283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.0323</a:t>
              </a:r>
            </a:p>
          </p:txBody>
        </p:sp>
        <p:sp>
          <p:nvSpPr>
            <p:cNvPr id="756876" name="Rectangle 140"/>
            <p:cNvSpPr>
              <a:spLocks noChangeArrowheads="1"/>
            </p:cNvSpPr>
            <p:nvPr/>
          </p:nvSpPr>
          <p:spPr bwMode="auto">
            <a:xfrm>
              <a:off x="5024" y="3024"/>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.0151</a:t>
              </a:r>
            </a:p>
          </p:txBody>
        </p:sp>
        <p:sp>
          <p:nvSpPr>
            <p:cNvPr id="756877" name="Rectangle 141"/>
            <p:cNvSpPr>
              <a:spLocks noChangeArrowheads="1"/>
            </p:cNvSpPr>
            <p:nvPr/>
          </p:nvSpPr>
          <p:spPr bwMode="auto">
            <a:xfrm>
              <a:off x="5024" y="321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0.272</a:t>
              </a:r>
            </a:p>
          </p:txBody>
        </p:sp>
        <p:sp>
          <p:nvSpPr>
            <p:cNvPr id="756878" name="Rectangle 142"/>
            <p:cNvSpPr>
              <a:spLocks noChangeArrowheads="1"/>
            </p:cNvSpPr>
            <p:nvPr/>
          </p:nvSpPr>
          <p:spPr bwMode="auto">
            <a:xfrm>
              <a:off x="5024" y="340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21.33</a:t>
              </a:r>
            </a:p>
          </p:txBody>
        </p:sp>
        <p:sp>
          <p:nvSpPr>
            <p:cNvPr id="756879" name="Rectangle 143"/>
            <p:cNvSpPr>
              <a:spLocks noChangeArrowheads="1"/>
            </p:cNvSpPr>
            <p:nvPr/>
          </p:nvSpPr>
          <p:spPr bwMode="auto">
            <a:xfrm>
              <a:off x="5024" y="3600"/>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33.83</a:t>
              </a:r>
            </a:p>
          </p:txBody>
        </p:sp>
        <p:sp>
          <p:nvSpPr>
            <p:cNvPr id="756880" name="Rectangle 144"/>
            <p:cNvSpPr>
              <a:spLocks noChangeArrowheads="1"/>
            </p:cNvSpPr>
            <p:nvPr/>
          </p:nvSpPr>
          <p:spPr bwMode="auto">
            <a:xfrm>
              <a:off x="5024" y="379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20.96</a:t>
              </a:r>
            </a:p>
          </p:txBody>
        </p:sp>
        <p:sp>
          <p:nvSpPr>
            <p:cNvPr id="756881" name="Text Box 145"/>
            <p:cNvSpPr txBox="1">
              <a:spLocks noChangeArrowheads="1"/>
            </p:cNvSpPr>
            <p:nvPr/>
          </p:nvSpPr>
          <p:spPr bwMode="auto">
            <a:xfrm>
              <a:off x="5024" y="1888"/>
              <a:ext cx="440"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i="1">
                  <a:solidFill>
                    <a:srgbClr val="000000"/>
                  </a:solidFill>
                  <a:latin typeface="Symbol" charset="2"/>
                  <a:sym typeface="Symbol" charset="2"/>
                </a:rPr>
                <a:t>s</a:t>
              </a:r>
            </a:p>
          </p:txBody>
        </p:sp>
        <p:sp>
          <p:nvSpPr>
            <p:cNvPr id="756882" name="Line 146"/>
            <p:cNvSpPr>
              <a:spLocks noChangeShapeType="1"/>
            </p:cNvSpPr>
            <p:nvPr/>
          </p:nvSpPr>
          <p:spPr bwMode="auto">
            <a:xfrm>
              <a:off x="4592" y="2064"/>
              <a:ext cx="0" cy="1920"/>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3" name="Group 147"/>
          <p:cNvGrpSpPr>
            <a:grpSpLocks/>
          </p:cNvGrpSpPr>
          <p:nvPr/>
        </p:nvGrpSpPr>
        <p:grpSpPr bwMode="auto">
          <a:xfrm>
            <a:off x="1574800" y="3581400"/>
            <a:ext cx="4445000" cy="2743200"/>
            <a:chOff x="992" y="2256"/>
            <a:chExt cx="2800" cy="1728"/>
          </a:xfrm>
        </p:grpSpPr>
        <p:sp>
          <p:nvSpPr>
            <p:cNvPr id="756884" name="Rectangle 148"/>
            <p:cNvSpPr>
              <a:spLocks noChangeArrowheads="1"/>
            </p:cNvSpPr>
            <p:nvPr/>
          </p:nvSpPr>
          <p:spPr bwMode="auto">
            <a:xfrm>
              <a:off x="2592" y="2256"/>
              <a:ext cx="400" cy="19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FFFFFF"/>
                  </a:solidFill>
                </a:rPr>
                <a:t>.011</a:t>
              </a:r>
            </a:p>
          </p:txBody>
        </p:sp>
        <p:sp>
          <p:nvSpPr>
            <p:cNvPr id="756885" name="Rectangle 149"/>
            <p:cNvSpPr>
              <a:spLocks noChangeArrowheads="1"/>
            </p:cNvSpPr>
            <p:nvPr/>
          </p:nvSpPr>
          <p:spPr bwMode="auto">
            <a:xfrm>
              <a:off x="2992" y="2832"/>
              <a:ext cx="400" cy="19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FFFFFF"/>
                  </a:solidFill>
                </a:rPr>
                <a:t>.140</a:t>
              </a:r>
            </a:p>
          </p:txBody>
        </p:sp>
        <p:sp>
          <p:nvSpPr>
            <p:cNvPr id="756886" name="Rectangle 150"/>
            <p:cNvSpPr>
              <a:spLocks noChangeArrowheads="1"/>
            </p:cNvSpPr>
            <p:nvPr/>
          </p:nvSpPr>
          <p:spPr bwMode="auto">
            <a:xfrm>
              <a:off x="3392" y="3408"/>
              <a:ext cx="400" cy="19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FFFFFF"/>
                  </a:solidFill>
                </a:rPr>
                <a:t>81.60</a:t>
              </a:r>
            </a:p>
          </p:txBody>
        </p:sp>
        <p:sp>
          <p:nvSpPr>
            <p:cNvPr id="756887" name="Rectangle 151"/>
            <p:cNvSpPr>
              <a:spLocks noChangeArrowheads="1"/>
            </p:cNvSpPr>
            <p:nvPr/>
          </p:nvSpPr>
          <p:spPr bwMode="auto">
            <a:xfrm>
              <a:off x="992" y="3792"/>
              <a:ext cx="400" cy="19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FFFFFF"/>
                  </a:solidFill>
                </a:rPr>
                <a:t>1388.</a:t>
              </a:r>
            </a:p>
          </p:txBody>
        </p:sp>
      </p:grpSp>
      <p:grpSp>
        <p:nvGrpSpPr>
          <p:cNvPr id="4" name="Group 152"/>
          <p:cNvGrpSpPr>
            <a:grpSpLocks/>
          </p:cNvGrpSpPr>
          <p:nvPr/>
        </p:nvGrpSpPr>
        <p:grpSpPr bwMode="auto">
          <a:xfrm>
            <a:off x="1574800" y="3581400"/>
            <a:ext cx="7099300" cy="2743200"/>
            <a:chOff x="992" y="2256"/>
            <a:chExt cx="4472" cy="1728"/>
          </a:xfrm>
        </p:grpSpPr>
        <p:sp>
          <p:nvSpPr>
            <p:cNvPr id="756889" name="Rectangle 153"/>
            <p:cNvSpPr>
              <a:spLocks noChangeArrowheads="1"/>
            </p:cNvSpPr>
            <p:nvPr/>
          </p:nvSpPr>
          <p:spPr bwMode="auto">
            <a:xfrm>
              <a:off x="2592" y="2256"/>
              <a:ext cx="400" cy="192"/>
            </a:xfrm>
            <a:prstGeom prst="rect">
              <a:avLst/>
            </a:prstGeom>
            <a:solidFill>
              <a:srgbClr val="CCCCCC"/>
            </a:solidFill>
            <a:ln w="9525">
              <a:solidFill>
                <a:schemeClr val="tx1"/>
              </a:solidFill>
              <a:miter lim="800000"/>
              <a:headEnd/>
              <a:tailEnd/>
            </a:ln>
            <a:effectLst/>
          </p:spPr>
          <p:txBody>
            <a:bodyPr wrap="none" anchor="ctr">
              <a:prstTxWarp prst="textNoShape">
                <a:avLst/>
              </a:prstTxWarp>
            </a:bodyPr>
            <a:lstStyle/>
            <a:p>
              <a:pPr algn="ctr"/>
              <a:endParaRPr lang="en-GB" sz="1600" b="0">
                <a:solidFill>
                  <a:srgbClr val="000000"/>
                </a:solidFill>
              </a:endParaRPr>
            </a:p>
          </p:txBody>
        </p:sp>
        <p:sp>
          <p:nvSpPr>
            <p:cNvPr id="756890" name="Rectangle 154"/>
            <p:cNvSpPr>
              <a:spLocks noChangeArrowheads="1"/>
            </p:cNvSpPr>
            <p:nvPr/>
          </p:nvSpPr>
          <p:spPr bwMode="auto">
            <a:xfrm>
              <a:off x="2992" y="2832"/>
              <a:ext cx="400" cy="192"/>
            </a:xfrm>
            <a:prstGeom prst="rect">
              <a:avLst/>
            </a:prstGeom>
            <a:solidFill>
              <a:srgbClr val="CCCCCC"/>
            </a:solidFill>
            <a:ln w="9525">
              <a:solidFill>
                <a:schemeClr val="tx1"/>
              </a:solidFill>
              <a:miter lim="800000"/>
              <a:headEnd/>
              <a:tailEnd/>
            </a:ln>
            <a:effectLst/>
          </p:spPr>
          <p:txBody>
            <a:bodyPr wrap="none" anchor="ctr">
              <a:prstTxWarp prst="textNoShape">
                <a:avLst/>
              </a:prstTxWarp>
            </a:bodyPr>
            <a:lstStyle/>
            <a:p>
              <a:pPr algn="ctr"/>
              <a:endParaRPr lang="en-GB" sz="1600" b="0">
                <a:solidFill>
                  <a:srgbClr val="000000"/>
                </a:solidFill>
              </a:endParaRPr>
            </a:p>
          </p:txBody>
        </p:sp>
        <p:sp>
          <p:nvSpPr>
            <p:cNvPr id="756891" name="Rectangle 155"/>
            <p:cNvSpPr>
              <a:spLocks noChangeArrowheads="1"/>
            </p:cNvSpPr>
            <p:nvPr/>
          </p:nvSpPr>
          <p:spPr bwMode="auto">
            <a:xfrm>
              <a:off x="3392" y="3408"/>
              <a:ext cx="400" cy="192"/>
            </a:xfrm>
            <a:prstGeom prst="rect">
              <a:avLst/>
            </a:prstGeom>
            <a:solidFill>
              <a:srgbClr val="CCCCCC"/>
            </a:solidFill>
            <a:ln w="9525">
              <a:solidFill>
                <a:schemeClr val="tx1"/>
              </a:solidFill>
              <a:miter lim="800000"/>
              <a:headEnd/>
              <a:tailEnd/>
            </a:ln>
            <a:effectLst/>
          </p:spPr>
          <p:txBody>
            <a:bodyPr wrap="none" anchor="ctr">
              <a:prstTxWarp prst="textNoShape">
                <a:avLst/>
              </a:prstTxWarp>
            </a:bodyPr>
            <a:lstStyle/>
            <a:p>
              <a:pPr algn="ctr"/>
              <a:endParaRPr lang="en-GB" sz="1600" b="0">
                <a:solidFill>
                  <a:srgbClr val="000000"/>
                </a:solidFill>
              </a:endParaRPr>
            </a:p>
          </p:txBody>
        </p:sp>
        <p:sp>
          <p:nvSpPr>
            <p:cNvPr id="756892" name="Rectangle 156"/>
            <p:cNvSpPr>
              <a:spLocks noChangeArrowheads="1"/>
            </p:cNvSpPr>
            <p:nvPr/>
          </p:nvSpPr>
          <p:spPr bwMode="auto">
            <a:xfrm>
              <a:off x="992" y="3792"/>
              <a:ext cx="400" cy="192"/>
            </a:xfrm>
            <a:prstGeom prst="rect">
              <a:avLst/>
            </a:prstGeom>
            <a:solidFill>
              <a:srgbClr val="CCCCCC"/>
            </a:solidFill>
            <a:ln w="9525">
              <a:solidFill>
                <a:schemeClr val="tx1"/>
              </a:solidFill>
              <a:miter lim="800000"/>
              <a:headEnd/>
              <a:tailEnd/>
            </a:ln>
            <a:effectLst/>
          </p:spPr>
          <p:txBody>
            <a:bodyPr wrap="none" anchor="ctr">
              <a:prstTxWarp prst="textNoShape">
                <a:avLst/>
              </a:prstTxWarp>
            </a:bodyPr>
            <a:lstStyle/>
            <a:p>
              <a:pPr algn="ctr"/>
              <a:endParaRPr lang="en-GB" sz="1600" b="0">
                <a:solidFill>
                  <a:srgbClr val="000000"/>
                </a:solidFill>
              </a:endParaRPr>
            </a:p>
          </p:txBody>
        </p:sp>
        <p:sp>
          <p:nvSpPr>
            <p:cNvPr id="756893" name="Rectangle 157"/>
            <p:cNvSpPr>
              <a:spLocks noChangeArrowheads="1"/>
            </p:cNvSpPr>
            <p:nvPr/>
          </p:nvSpPr>
          <p:spPr bwMode="auto">
            <a:xfrm>
              <a:off x="4592" y="283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.039</a:t>
              </a:r>
            </a:p>
          </p:txBody>
        </p:sp>
        <p:sp>
          <p:nvSpPr>
            <p:cNvPr id="756894" name="Rectangle 158"/>
            <p:cNvSpPr>
              <a:spLocks noChangeArrowheads="1"/>
            </p:cNvSpPr>
            <p:nvPr/>
          </p:nvSpPr>
          <p:spPr bwMode="auto">
            <a:xfrm>
              <a:off x="4592" y="340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14.32</a:t>
              </a:r>
            </a:p>
          </p:txBody>
        </p:sp>
        <p:sp>
          <p:nvSpPr>
            <p:cNvPr id="756895" name="Rectangle 159"/>
            <p:cNvSpPr>
              <a:spLocks noChangeArrowheads="1"/>
            </p:cNvSpPr>
            <p:nvPr/>
          </p:nvSpPr>
          <p:spPr bwMode="auto">
            <a:xfrm>
              <a:off x="4592" y="379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1326.</a:t>
              </a:r>
            </a:p>
          </p:txBody>
        </p:sp>
        <p:sp>
          <p:nvSpPr>
            <p:cNvPr id="756896" name="Rectangle 160"/>
            <p:cNvSpPr>
              <a:spLocks noChangeArrowheads="1"/>
            </p:cNvSpPr>
            <p:nvPr/>
          </p:nvSpPr>
          <p:spPr bwMode="auto">
            <a:xfrm>
              <a:off x="5024" y="225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.00036</a:t>
              </a:r>
            </a:p>
          </p:txBody>
        </p:sp>
        <p:sp>
          <p:nvSpPr>
            <p:cNvPr id="756897" name="Rectangle 161"/>
            <p:cNvSpPr>
              <a:spLocks noChangeArrowheads="1"/>
            </p:cNvSpPr>
            <p:nvPr/>
          </p:nvSpPr>
          <p:spPr bwMode="auto">
            <a:xfrm>
              <a:off x="5024" y="283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.0025</a:t>
              </a:r>
            </a:p>
          </p:txBody>
        </p:sp>
        <p:sp>
          <p:nvSpPr>
            <p:cNvPr id="756898" name="Rectangle 162"/>
            <p:cNvSpPr>
              <a:spLocks noChangeArrowheads="1"/>
            </p:cNvSpPr>
            <p:nvPr/>
          </p:nvSpPr>
          <p:spPr bwMode="auto">
            <a:xfrm>
              <a:off x="5024" y="340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1.69</a:t>
              </a:r>
            </a:p>
          </p:txBody>
        </p:sp>
        <p:sp>
          <p:nvSpPr>
            <p:cNvPr id="756899" name="Rectangle 163"/>
            <p:cNvSpPr>
              <a:spLocks noChangeArrowheads="1"/>
            </p:cNvSpPr>
            <p:nvPr/>
          </p:nvSpPr>
          <p:spPr bwMode="auto">
            <a:xfrm>
              <a:off x="5024" y="379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7.50</a:t>
              </a:r>
            </a:p>
          </p:txBody>
        </p:sp>
      </p:grpSp>
      <p:grpSp>
        <p:nvGrpSpPr>
          <p:cNvPr id="5" name="Group 164"/>
          <p:cNvGrpSpPr>
            <a:grpSpLocks/>
          </p:cNvGrpSpPr>
          <p:nvPr/>
        </p:nvGrpSpPr>
        <p:grpSpPr bwMode="auto">
          <a:xfrm>
            <a:off x="368300" y="1028700"/>
            <a:ext cx="8407400" cy="1854200"/>
            <a:chOff x="232" y="648"/>
            <a:chExt cx="5296" cy="1168"/>
          </a:xfrm>
        </p:grpSpPr>
        <p:sp>
          <p:nvSpPr>
            <p:cNvPr id="756901" name="Rectangle 165"/>
            <p:cNvSpPr>
              <a:spLocks noChangeArrowheads="1"/>
            </p:cNvSpPr>
            <p:nvPr/>
          </p:nvSpPr>
          <p:spPr bwMode="auto">
            <a:xfrm>
              <a:off x="232" y="648"/>
              <a:ext cx="5296" cy="116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56902" name="Text Box 166"/>
            <p:cNvSpPr txBox="1">
              <a:spLocks noChangeArrowheads="1"/>
            </p:cNvSpPr>
            <p:nvPr/>
          </p:nvSpPr>
          <p:spPr bwMode="auto">
            <a:xfrm>
              <a:off x="288" y="704"/>
              <a:ext cx="5184" cy="1038"/>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Because timing measurements are subject to various inaccuracies, it is best to run several trials and then to use statistics to interpret the results.  The table below shows the actual running time for the selection sort algorithm for several different values of </a:t>
              </a:r>
              <a:r>
                <a:rPr lang="en-US" sz="2400" b="0" i="1">
                  <a:solidFill>
                    <a:srgbClr val="000000"/>
                  </a:solidFill>
                </a:rPr>
                <a:t>N,</a:t>
              </a:r>
              <a:r>
                <a:rPr lang="en-US" sz="2400" b="0">
                  <a:solidFill>
                    <a:srgbClr val="000000"/>
                  </a:solidFill>
                </a:rPr>
                <a:t> along with the mean (</a:t>
              </a:r>
              <a:r>
                <a:rPr lang="en-US" sz="2200" b="0" i="1">
                  <a:solidFill>
                    <a:srgbClr val="000000"/>
                  </a:solidFill>
                  <a:latin typeface="Symbol" charset="2"/>
                  <a:sym typeface="Symbol" charset="2"/>
                </a:rPr>
                <a:t></a:t>
              </a:r>
              <a:r>
                <a:rPr lang="en-US" sz="2400" b="0">
                  <a:solidFill>
                    <a:srgbClr val="000000"/>
                  </a:solidFill>
                </a:rPr>
                <a:t>) and standard deviation (</a:t>
              </a:r>
              <a:r>
                <a:rPr lang="en-US" sz="2200" b="0" i="1">
                  <a:solidFill>
                    <a:srgbClr val="000000"/>
                  </a:solidFill>
                  <a:latin typeface="Symbol" charset="2"/>
                  <a:sym typeface="Symbol" charset="2"/>
                </a:rPr>
                <a:t></a:t>
              </a:r>
              <a:r>
                <a:rPr lang="en-US" sz="2400" b="0">
                  <a:solidFill>
                    <a:srgbClr val="000000"/>
                  </a:solidFill>
                </a:rPr>
                <a:t>).</a:t>
              </a:r>
            </a:p>
          </p:txBody>
        </p:sp>
      </p:grpSp>
      <p:grpSp>
        <p:nvGrpSpPr>
          <p:cNvPr id="6" name="Group 167"/>
          <p:cNvGrpSpPr>
            <a:grpSpLocks/>
          </p:cNvGrpSpPr>
          <p:nvPr/>
        </p:nvGrpSpPr>
        <p:grpSpPr bwMode="auto">
          <a:xfrm>
            <a:off x="368300" y="1028700"/>
            <a:ext cx="8407400" cy="1854200"/>
            <a:chOff x="232" y="648"/>
            <a:chExt cx="5296" cy="1168"/>
          </a:xfrm>
        </p:grpSpPr>
        <p:sp>
          <p:nvSpPr>
            <p:cNvPr id="756904" name="Rectangle 168"/>
            <p:cNvSpPr>
              <a:spLocks noChangeArrowheads="1"/>
            </p:cNvSpPr>
            <p:nvPr/>
          </p:nvSpPr>
          <p:spPr bwMode="auto">
            <a:xfrm>
              <a:off x="232" y="648"/>
              <a:ext cx="5296" cy="116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56905" name="Text Box 169"/>
            <p:cNvSpPr txBox="1">
              <a:spLocks noChangeArrowheads="1"/>
            </p:cNvSpPr>
            <p:nvPr/>
          </p:nvSpPr>
          <p:spPr bwMode="auto">
            <a:xfrm>
              <a:off x="288" y="704"/>
              <a:ext cx="5184" cy="1038"/>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The table entries shown in red indicate timing measurements that differ by more than two standard deviations from the average of the other trials (trial #8 for 1000 elements, for example, is more than five times larger than any other trial).  Because these outliers probably include background tasks, it is best to discard them. </a:t>
              </a:r>
            </a:p>
          </p:txBody>
        </p:sp>
      </p:grpSp>
      <p:grpSp>
        <p:nvGrpSpPr>
          <p:cNvPr id="7" name="Group 170"/>
          <p:cNvGrpSpPr>
            <a:grpSpLocks/>
          </p:cNvGrpSpPr>
          <p:nvPr/>
        </p:nvGrpSpPr>
        <p:grpSpPr bwMode="auto">
          <a:xfrm>
            <a:off x="368300" y="1028700"/>
            <a:ext cx="8407400" cy="1854200"/>
            <a:chOff x="232" y="648"/>
            <a:chExt cx="5296" cy="1168"/>
          </a:xfrm>
        </p:grpSpPr>
        <p:sp>
          <p:nvSpPr>
            <p:cNvPr id="756907" name="Rectangle 171"/>
            <p:cNvSpPr>
              <a:spLocks noChangeArrowheads="1"/>
            </p:cNvSpPr>
            <p:nvPr/>
          </p:nvSpPr>
          <p:spPr bwMode="auto">
            <a:xfrm>
              <a:off x="232" y="648"/>
              <a:ext cx="5296" cy="116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56908" name="Text Box 172"/>
            <p:cNvSpPr txBox="1">
              <a:spLocks noChangeArrowheads="1"/>
            </p:cNvSpPr>
            <p:nvPr/>
          </p:nvSpPr>
          <p:spPr bwMode="auto">
            <a:xfrm>
              <a:off x="288" y="704"/>
              <a:ext cx="5184" cy="1053"/>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rPr>
                <a:t>The following table shows the average timing of the selection sort algorithm after removing outlying trials that differ by more than two standard deviations from the mean.  The column labeled </a:t>
              </a:r>
              <a:r>
                <a:rPr lang="en-US" sz="2200" b="0" i="1" dirty="0" err="1" smtClean="0">
                  <a:solidFill>
                    <a:srgbClr val="000000"/>
                  </a:solidFill>
                  <a:latin typeface="Symbol" charset="2"/>
                  <a:sym typeface="Symbol" charset="2"/>
                </a:rPr>
                <a:t></a:t>
              </a:r>
              <a:r>
                <a:rPr lang="en-US" sz="2400" b="0" dirty="0" smtClean="0">
                  <a:solidFill>
                    <a:srgbClr val="000000"/>
                  </a:solidFill>
                </a:rPr>
                <a:t> </a:t>
              </a:r>
              <a:r>
                <a:rPr lang="en-US" sz="2400" b="0" dirty="0">
                  <a:solidFill>
                    <a:srgbClr val="000000"/>
                  </a:solidFill>
                </a:rPr>
                <a:t>(the Greek letter </a:t>
              </a:r>
              <a:r>
                <a:rPr lang="en-US" sz="2400" b="0" i="1" dirty="0">
                  <a:solidFill>
                    <a:srgbClr val="000000"/>
                  </a:solidFill>
                </a:rPr>
                <a:t>mu,</a:t>
              </a:r>
              <a:r>
                <a:rPr lang="en-US" sz="2400" b="0" dirty="0">
                  <a:solidFill>
                    <a:srgbClr val="000000"/>
                  </a:solidFill>
                </a:rPr>
                <a:t> which is the standard statistical symbol for the mean) is a reasonably good estimate of running time.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Selection Sort Running Times</a:t>
            </a:r>
            <a:endParaRPr lang="en-US" sz="4000" dirty="0">
              <a:solidFill>
                <a:schemeClr val="tx1"/>
              </a:solidFill>
            </a:endParaRPr>
          </a:p>
        </p:txBody>
      </p:sp>
      <p:sp>
        <p:nvSpPr>
          <p:cNvPr id="758787" name="Rectangle 3"/>
          <p:cNvSpPr>
            <a:spLocks noChangeArrowheads="1"/>
          </p:cNvSpPr>
          <p:nvPr/>
        </p:nvSpPr>
        <p:spPr bwMode="auto">
          <a:xfrm>
            <a:off x="482600" y="1155700"/>
            <a:ext cx="8051800" cy="135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Many algorithms that operate on vectors have running times that are proportional to the size of the array.  If you multiply the number of values by ten, you would expect those algorithms to take ten times as long.</a:t>
            </a:r>
          </a:p>
        </p:txBody>
      </p:sp>
      <p:grpSp>
        <p:nvGrpSpPr>
          <p:cNvPr id="2" name="Group 4"/>
          <p:cNvGrpSpPr>
            <a:grpSpLocks/>
          </p:cNvGrpSpPr>
          <p:nvPr/>
        </p:nvGrpSpPr>
        <p:grpSpPr bwMode="auto">
          <a:xfrm>
            <a:off x="482600" y="2527300"/>
            <a:ext cx="8128000" cy="2044700"/>
            <a:chOff x="304" y="1592"/>
            <a:chExt cx="5120" cy="1288"/>
          </a:xfrm>
        </p:grpSpPr>
        <p:grpSp>
          <p:nvGrpSpPr>
            <p:cNvPr id="3" name="Group 5"/>
            <p:cNvGrpSpPr>
              <a:grpSpLocks/>
            </p:cNvGrpSpPr>
            <p:nvPr/>
          </p:nvGrpSpPr>
          <p:grpSpPr bwMode="auto">
            <a:xfrm>
              <a:off x="4368" y="1799"/>
              <a:ext cx="528" cy="768"/>
              <a:chOff x="4448" y="864"/>
              <a:chExt cx="400" cy="768"/>
            </a:xfrm>
          </p:grpSpPr>
          <p:sp>
            <p:nvSpPr>
              <p:cNvPr id="758790" name="Rectangle 6"/>
              <p:cNvSpPr>
                <a:spLocks noChangeArrowheads="1"/>
              </p:cNvSpPr>
              <p:nvPr/>
            </p:nvSpPr>
            <p:spPr bwMode="auto">
              <a:xfrm>
                <a:off x="4448" y="8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600" b="0">
                    <a:solidFill>
                      <a:srgbClr val="000000"/>
                    </a:solidFill>
                  </a:rPr>
                  <a:t>10 </a:t>
                </a:r>
              </a:p>
            </p:txBody>
          </p:sp>
          <p:sp>
            <p:nvSpPr>
              <p:cNvPr id="758791" name="Rectangle 7"/>
              <p:cNvSpPr>
                <a:spLocks noChangeArrowheads="1"/>
              </p:cNvSpPr>
              <p:nvPr/>
            </p:nvSpPr>
            <p:spPr bwMode="auto">
              <a:xfrm>
                <a:off x="4448" y="10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600" b="0">
                    <a:solidFill>
                      <a:srgbClr val="000000"/>
                    </a:solidFill>
                  </a:rPr>
                  <a:t>100 </a:t>
                </a:r>
              </a:p>
            </p:txBody>
          </p:sp>
          <p:sp>
            <p:nvSpPr>
              <p:cNvPr id="758792" name="Rectangle 8"/>
              <p:cNvSpPr>
                <a:spLocks noChangeArrowheads="1"/>
              </p:cNvSpPr>
              <p:nvPr/>
            </p:nvSpPr>
            <p:spPr bwMode="auto">
              <a:xfrm>
                <a:off x="4448" y="12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600" b="0">
                    <a:solidFill>
                      <a:srgbClr val="000000"/>
                    </a:solidFill>
                  </a:rPr>
                  <a:t>1000 </a:t>
                </a:r>
              </a:p>
            </p:txBody>
          </p:sp>
          <p:sp>
            <p:nvSpPr>
              <p:cNvPr id="758793" name="Rectangle 9"/>
              <p:cNvSpPr>
                <a:spLocks noChangeArrowheads="1"/>
              </p:cNvSpPr>
              <p:nvPr/>
            </p:nvSpPr>
            <p:spPr bwMode="auto">
              <a:xfrm>
                <a:off x="4448" y="14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600" b="0">
                    <a:solidFill>
                      <a:srgbClr val="000000"/>
                    </a:solidFill>
                  </a:rPr>
                  <a:t>10000 </a:t>
                </a:r>
              </a:p>
            </p:txBody>
          </p:sp>
        </p:grpSp>
        <p:grpSp>
          <p:nvGrpSpPr>
            <p:cNvPr id="4" name="Group 10"/>
            <p:cNvGrpSpPr>
              <a:grpSpLocks/>
            </p:cNvGrpSpPr>
            <p:nvPr/>
          </p:nvGrpSpPr>
          <p:grpSpPr bwMode="auto">
            <a:xfrm>
              <a:off x="4896" y="1799"/>
              <a:ext cx="528" cy="768"/>
              <a:chOff x="4848" y="864"/>
              <a:chExt cx="440" cy="768"/>
            </a:xfrm>
          </p:grpSpPr>
          <p:sp>
            <p:nvSpPr>
              <p:cNvPr id="758795" name="Rectangle 11"/>
              <p:cNvSpPr>
                <a:spLocks noChangeArrowheads="1"/>
              </p:cNvSpPr>
              <p:nvPr/>
            </p:nvSpPr>
            <p:spPr bwMode="auto">
              <a:xfrm>
                <a:off x="4848" y="864"/>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dirty="0">
                    <a:solidFill>
                      <a:srgbClr val="000000"/>
                    </a:solidFill>
                  </a:rPr>
                  <a:t>.0024</a:t>
                </a:r>
              </a:p>
            </p:txBody>
          </p:sp>
          <p:sp>
            <p:nvSpPr>
              <p:cNvPr id="758796" name="Rectangle 12"/>
              <p:cNvSpPr>
                <a:spLocks noChangeArrowheads="1"/>
              </p:cNvSpPr>
              <p:nvPr/>
            </p:nvSpPr>
            <p:spPr bwMode="auto">
              <a:xfrm>
                <a:off x="4848" y="105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0.162</a:t>
                </a:r>
              </a:p>
            </p:txBody>
          </p:sp>
          <p:sp>
            <p:nvSpPr>
              <p:cNvPr id="758797" name="Rectangle 13"/>
              <p:cNvSpPr>
                <a:spLocks noChangeArrowheads="1"/>
              </p:cNvSpPr>
              <p:nvPr/>
            </p:nvSpPr>
            <p:spPr bwMode="auto">
              <a:xfrm>
                <a:off x="4848" y="124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14.32</a:t>
                </a:r>
              </a:p>
            </p:txBody>
          </p:sp>
          <p:sp>
            <p:nvSpPr>
              <p:cNvPr id="758798" name="Rectangle 14"/>
              <p:cNvSpPr>
                <a:spLocks noChangeArrowheads="1"/>
              </p:cNvSpPr>
              <p:nvPr/>
            </p:nvSpPr>
            <p:spPr bwMode="auto">
              <a:xfrm>
                <a:off x="4848" y="1440"/>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1332.</a:t>
                </a:r>
              </a:p>
            </p:txBody>
          </p:sp>
        </p:grpSp>
        <p:sp>
          <p:nvSpPr>
            <p:cNvPr id="758799" name="Rectangle 15"/>
            <p:cNvSpPr>
              <a:spLocks noChangeArrowheads="1"/>
            </p:cNvSpPr>
            <p:nvPr/>
          </p:nvSpPr>
          <p:spPr bwMode="auto">
            <a:xfrm>
              <a:off x="4368" y="1592"/>
              <a:ext cx="528" cy="231"/>
            </a:xfrm>
            <a:prstGeom prst="rect">
              <a:avLst/>
            </a:prstGeom>
            <a:noFill/>
            <a:ln w="9525">
              <a:noFill/>
              <a:miter lim="800000"/>
              <a:headEnd/>
              <a:tailEnd/>
            </a:ln>
            <a:effectLst/>
          </p:spPr>
          <p:txBody>
            <a:bodyPr>
              <a:prstTxWarp prst="textNoShape">
                <a:avLst/>
              </a:prstTxWarp>
              <a:spAutoFit/>
            </a:bodyPr>
            <a:lstStyle/>
            <a:p>
              <a:pPr algn="ctr"/>
              <a:r>
                <a:rPr lang="en-US" sz="1800" b="0" i="1">
                  <a:solidFill>
                    <a:srgbClr val="000000"/>
                  </a:solidFill>
                </a:rPr>
                <a:t>N</a:t>
              </a:r>
            </a:p>
          </p:txBody>
        </p:sp>
        <p:sp>
          <p:nvSpPr>
            <p:cNvPr id="758800" name="Rectangle 16"/>
            <p:cNvSpPr>
              <a:spLocks noChangeArrowheads="1"/>
            </p:cNvSpPr>
            <p:nvPr/>
          </p:nvSpPr>
          <p:spPr bwMode="auto">
            <a:xfrm>
              <a:off x="4896" y="1635"/>
              <a:ext cx="528" cy="174"/>
            </a:xfrm>
            <a:prstGeom prst="rect">
              <a:avLst/>
            </a:prstGeom>
            <a:noFill/>
            <a:ln w="9525">
              <a:noFill/>
              <a:miter lim="800000"/>
              <a:headEnd/>
              <a:tailEnd/>
            </a:ln>
            <a:effectLst/>
          </p:spPr>
          <p:txBody>
            <a:bodyPr>
              <a:prstTxWarp prst="textNoShape">
                <a:avLst/>
              </a:prstTxWarp>
              <a:spAutoFit/>
            </a:bodyPr>
            <a:lstStyle/>
            <a:p>
              <a:pPr algn="ctr">
                <a:lnSpc>
                  <a:spcPct val="75000"/>
                </a:lnSpc>
              </a:pPr>
              <a:r>
                <a:rPr lang="en-US" sz="1600" b="0" i="1">
                  <a:solidFill>
                    <a:srgbClr val="000000"/>
                  </a:solidFill>
                </a:rPr>
                <a:t>time</a:t>
              </a:r>
              <a:endParaRPr lang="en-US" sz="1800" b="0" i="1">
                <a:solidFill>
                  <a:srgbClr val="000000"/>
                </a:solidFill>
              </a:endParaRPr>
            </a:p>
          </p:txBody>
        </p:sp>
        <p:sp>
          <p:nvSpPr>
            <p:cNvPr id="758801" name="Rectangle 17"/>
            <p:cNvSpPr>
              <a:spLocks noChangeArrowheads="1"/>
            </p:cNvSpPr>
            <p:nvPr/>
          </p:nvSpPr>
          <p:spPr bwMode="auto">
            <a:xfrm>
              <a:off x="304" y="1624"/>
              <a:ext cx="3968" cy="1256"/>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As the running times on the preceding slide make clear, the situation for selection sort is very different.  The table on the right shows the average running time when selection sort is applied to 10, 100, 1000, and 10000 values.</a:t>
              </a:r>
            </a:p>
          </p:txBody>
        </p:sp>
      </p:grpSp>
      <p:sp>
        <p:nvSpPr>
          <p:cNvPr id="758802" name="Rectangle 18"/>
          <p:cNvSpPr>
            <a:spLocks noChangeArrowheads="1"/>
          </p:cNvSpPr>
          <p:nvPr/>
        </p:nvSpPr>
        <p:spPr bwMode="auto">
          <a:xfrm>
            <a:off x="482600" y="4318000"/>
            <a:ext cx="8051800" cy="1397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As a rough approximation—particularly as you work with larger values of </a:t>
            </a:r>
            <a:r>
              <a:rPr lang="en-US" sz="2400" b="0" i="1">
                <a:solidFill>
                  <a:srgbClr val="000000"/>
                </a:solidFill>
              </a:rPr>
              <a:t>N</a:t>
            </a:r>
            <a:r>
              <a:rPr lang="en-US" sz="2400" b="0">
                <a:solidFill>
                  <a:srgbClr val="000000"/>
                </a:solidFill>
              </a:rPr>
              <a:t>—it appears that every ten-fold increase in the size of the array means that selection sort takes about 100 times as long.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88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802" grpId="0" build="p" autoUpdateAnimBg="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21681</TotalTime>
  <Words>4771</Words>
  <Application>Microsoft Macintosh PowerPoint</Application>
  <PresentationFormat>On-screen Show (4:3)</PresentationFormat>
  <Paragraphs>845</Paragraphs>
  <Slides>29</Slides>
  <Notes>29</Notes>
  <HiddenSlides>0</HiddenSlides>
  <MMClips>0</MMClips>
  <ScaleCrop>false</ScaleCrop>
  <HeadingPairs>
    <vt:vector size="4" baseType="variant">
      <vt:variant>
        <vt:lpstr>Design Template</vt:lpstr>
      </vt:variant>
      <vt:variant>
        <vt:i4>3</vt:i4>
      </vt:variant>
      <vt:variant>
        <vt:lpstr>Slide Titles</vt:lpstr>
      </vt:variant>
      <vt:variant>
        <vt:i4>29</vt:i4>
      </vt:variant>
    </vt:vector>
  </HeadingPairs>
  <TitlesOfParts>
    <vt:vector size="32" baseType="lpstr">
      <vt:lpstr>Blank Presentation</vt:lpstr>
      <vt:lpstr>1_Blank Presentation</vt:lpstr>
      <vt:lpstr>2_Blank Presentation</vt:lpstr>
      <vt:lpstr>Algorithmic Analysis</vt:lpstr>
      <vt:lpstr>The Sorting Problem</vt:lpstr>
      <vt:lpstr>The Selection Sort Algorithm</vt:lpstr>
      <vt:lpstr>Decomposition of the sort Function</vt:lpstr>
      <vt:lpstr>Decomposition of the sort Function</vt:lpstr>
      <vt:lpstr>Simulating Selection Sort </vt:lpstr>
      <vt:lpstr>Efficiency of Selection Sort</vt:lpstr>
      <vt:lpstr>Measuring Sort Timings</vt:lpstr>
      <vt:lpstr>Selection Sort Running Times</vt:lpstr>
      <vt:lpstr>Counting Operations</vt:lpstr>
      <vt:lpstr>A Geometric Insight</vt:lpstr>
      <vt:lpstr>Quadratic Growth</vt:lpstr>
      <vt:lpstr>Big-O Notation</vt:lpstr>
      <vt:lpstr>Common Simplifications of Big-O</vt:lpstr>
      <vt:lpstr>Deducing Complexity from the Code</vt:lpstr>
      <vt:lpstr>Recursion to the Rescue</vt:lpstr>
      <vt:lpstr>The Merge Sort Idea</vt:lpstr>
      <vt:lpstr>The Merge Sort Implementation</vt:lpstr>
      <vt:lpstr>The Merge Sort Implementation</vt:lpstr>
      <vt:lpstr>The Complexity of Merge Sort</vt:lpstr>
      <vt:lpstr>How Many Levels Are There?</vt:lpstr>
      <vt:lpstr>Comparing N 2 and N log N</vt:lpstr>
      <vt:lpstr>Standard Complexity Classes</vt:lpstr>
      <vt:lpstr>Graphs of the Complexity Classes</vt:lpstr>
      <vt:lpstr>The Quicksort Algorithm</vt:lpstr>
      <vt:lpstr>Partitioning the Array</vt:lpstr>
      <vt:lpstr>Mathematical Induction</vt:lpstr>
      <vt:lpstr>Example of Mathematical Induction</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119</cp:revision>
  <dcterms:created xsi:type="dcterms:W3CDTF">2014-07-03T09:10:41Z</dcterms:created>
  <dcterms:modified xsi:type="dcterms:W3CDTF">2014-07-03T18:42:01Z</dcterms:modified>
</cp:coreProperties>
</file>